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4" r:id="rId1"/>
    <p:sldMasterId id="2147483665" r:id="rId2"/>
  </p:sldMasterIdLst>
  <p:notesMasterIdLst>
    <p:notesMasterId r:id="rId28"/>
  </p:notesMasterIdLst>
  <p:sldIdLst>
    <p:sldId id="256" r:id="rId3"/>
    <p:sldId id="285" r:id="rId4"/>
    <p:sldId id="259" r:id="rId5"/>
    <p:sldId id="260" r:id="rId6"/>
    <p:sldId id="261" r:id="rId7"/>
    <p:sldId id="266" r:id="rId8"/>
    <p:sldId id="292" r:id="rId9"/>
    <p:sldId id="298" r:id="rId10"/>
    <p:sldId id="268" r:id="rId11"/>
    <p:sldId id="294" r:id="rId12"/>
    <p:sldId id="295" r:id="rId13"/>
    <p:sldId id="296" r:id="rId14"/>
    <p:sldId id="271" r:id="rId15"/>
    <p:sldId id="272" r:id="rId16"/>
    <p:sldId id="273" r:id="rId17"/>
    <p:sldId id="287" r:id="rId18"/>
    <p:sldId id="288" r:id="rId19"/>
    <p:sldId id="289" r:id="rId20"/>
    <p:sldId id="291" r:id="rId21"/>
    <p:sldId id="279" r:id="rId22"/>
    <p:sldId id="297" r:id="rId23"/>
    <p:sldId id="299" r:id="rId24"/>
    <p:sldId id="281" r:id="rId25"/>
    <p:sldId id="300" r:id="rId26"/>
    <p:sldId id="283" r:id="rId2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C0D756-9BB8-4BFC-BEB7-026735103536}" v="4" dt="2024-04-13T11:04:46.0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us Fertin" userId="4cd731055d06eb03" providerId="LiveId" clId="{BEC0D756-9BB8-4BFC-BEB7-026735103536}"/>
    <pc:docChg chg="undo custSel delSld modSld">
      <pc:chgData name="Claus Fertin" userId="4cd731055d06eb03" providerId="LiveId" clId="{BEC0D756-9BB8-4BFC-BEB7-026735103536}" dt="2024-04-17T14:16:56.628" v="632" actId="20577"/>
      <pc:docMkLst>
        <pc:docMk/>
      </pc:docMkLst>
      <pc:sldChg chg="modSp mod">
        <pc:chgData name="Claus Fertin" userId="4cd731055d06eb03" providerId="LiveId" clId="{BEC0D756-9BB8-4BFC-BEB7-026735103536}" dt="2024-04-13T10:45:18.272" v="119" actId="20577"/>
        <pc:sldMkLst>
          <pc:docMk/>
          <pc:sldMk cId="0" sldId="256"/>
        </pc:sldMkLst>
        <pc:spChg chg="mod">
          <ac:chgData name="Claus Fertin" userId="4cd731055d06eb03" providerId="LiveId" clId="{BEC0D756-9BB8-4BFC-BEB7-026735103536}" dt="2024-04-12T08:23:24.148" v="38" actId="20577"/>
          <ac:spMkLst>
            <pc:docMk/>
            <pc:sldMk cId="0" sldId="256"/>
            <ac:spMk id="114" creationId="{00000000-0000-0000-0000-000000000000}"/>
          </ac:spMkLst>
        </pc:spChg>
        <pc:spChg chg="mod">
          <ac:chgData name="Claus Fertin" userId="4cd731055d06eb03" providerId="LiveId" clId="{BEC0D756-9BB8-4BFC-BEB7-026735103536}" dt="2024-04-13T10:45:18.272" v="119" actId="20577"/>
          <ac:spMkLst>
            <pc:docMk/>
            <pc:sldMk cId="0" sldId="256"/>
            <ac:spMk id="115" creationId="{00000000-0000-0000-0000-000000000000}"/>
          </ac:spMkLst>
        </pc:spChg>
      </pc:sldChg>
      <pc:sldChg chg="mod modShow">
        <pc:chgData name="Claus Fertin" userId="4cd731055d06eb03" providerId="LiveId" clId="{BEC0D756-9BB8-4BFC-BEB7-026735103536}" dt="2024-04-13T10:49:05.664" v="226" actId="729"/>
        <pc:sldMkLst>
          <pc:docMk/>
          <pc:sldMk cId="0" sldId="273"/>
        </pc:sldMkLst>
      </pc:sldChg>
      <pc:sldChg chg="addSp delSp modSp mod">
        <pc:chgData name="Claus Fertin" userId="4cd731055d06eb03" providerId="LiveId" clId="{BEC0D756-9BB8-4BFC-BEB7-026735103536}" dt="2024-04-13T10:59:01.273" v="327" actId="6549"/>
        <pc:sldMkLst>
          <pc:docMk/>
          <pc:sldMk cId="0" sldId="281"/>
        </pc:sldMkLst>
        <pc:spChg chg="add del">
          <ac:chgData name="Claus Fertin" userId="4cd731055d06eb03" providerId="LiveId" clId="{BEC0D756-9BB8-4BFC-BEB7-026735103536}" dt="2024-04-13T10:54:58.704" v="298" actId="22"/>
          <ac:spMkLst>
            <pc:docMk/>
            <pc:sldMk cId="0" sldId="281"/>
            <ac:spMk id="3" creationId="{A95AC811-7A85-660F-B7AB-83F51CADA65B}"/>
          </ac:spMkLst>
        </pc:spChg>
        <pc:spChg chg="mod">
          <ac:chgData name="Claus Fertin" userId="4cd731055d06eb03" providerId="LiveId" clId="{BEC0D756-9BB8-4BFC-BEB7-026735103536}" dt="2024-04-13T10:56:35.416" v="313" actId="6549"/>
          <ac:spMkLst>
            <pc:docMk/>
            <pc:sldMk cId="0" sldId="281"/>
            <ac:spMk id="379" creationId="{00000000-0000-0000-0000-000000000000}"/>
          </ac:spMkLst>
        </pc:spChg>
        <pc:spChg chg="mod">
          <ac:chgData name="Claus Fertin" userId="4cd731055d06eb03" providerId="LiveId" clId="{BEC0D756-9BB8-4BFC-BEB7-026735103536}" dt="2024-04-13T10:59:01.273" v="327" actId="6549"/>
          <ac:spMkLst>
            <pc:docMk/>
            <pc:sldMk cId="0" sldId="281"/>
            <ac:spMk id="380" creationId="{00000000-0000-0000-0000-000000000000}"/>
          </ac:spMkLst>
        </pc:spChg>
      </pc:sldChg>
      <pc:sldChg chg="del">
        <pc:chgData name="Claus Fertin" userId="4cd731055d06eb03" providerId="LiveId" clId="{BEC0D756-9BB8-4BFC-BEB7-026735103536}" dt="2024-04-13T11:04:37.046" v="507" actId="2696"/>
        <pc:sldMkLst>
          <pc:docMk/>
          <pc:sldMk cId="2182126363" sldId="296"/>
        </pc:sldMkLst>
      </pc:sldChg>
      <pc:sldChg chg="modSp mod">
        <pc:chgData name="Claus Fertin" userId="4cd731055d06eb03" providerId="LiveId" clId="{BEC0D756-9BB8-4BFC-BEB7-026735103536}" dt="2024-04-17T14:16:56.628" v="632" actId="20577"/>
        <pc:sldMkLst>
          <pc:docMk/>
          <pc:sldMk cId="1438489684" sldId="298"/>
        </pc:sldMkLst>
        <pc:spChg chg="mod">
          <ac:chgData name="Claus Fertin" userId="4cd731055d06eb03" providerId="LiveId" clId="{BEC0D756-9BB8-4BFC-BEB7-026735103536}" dt="2024-04-13T10:46:43.569" v="163" actId="20577"/>
          <ac:spMkLst>
            <pc:docMk/>
            <pc:sldMk cId="1438489684" sldId="298"/>
            <ac:spMk id="123" creationId="{00000000-0000-0000-0000-000000000000}"/>
          </ac:spMkLst>
        </pc:spChg>
        <pc:spChg chg="mod">
          <ac:chgData name="Claus Fertin" userId="4cd731055d06eb03" providerId="LiveId" clId="{BEC0D756-9BB8-4BFC-BEB7-026735103536}" dt="2024-04-17T14:16:56.628" v="632" actId="20577"/>
          <ac:spMkLst>
            <pc:docMk/>
            <pc:sldMk cId="1438489684" sldId="298"/>
            <ac:spMk id="124" creationId="{00000000-0000-0000-0000-000000000000}"/>
          </ac:spMkLst>
        </pc:spChg>
      </pc:sldChg>
      <pc:sldChg chg="modSp mod">
        <pc:chgData name="Claus Fertin" userId="4cd731055d06eb03" providerId="LiveId" clId="{BEC0D756-9BB8-4BFC-BEB7-026735103536}" dt="2024-04-13T11:24:30.785" v="619" actId="207"/>
        <pc:sldMkLst>
          <pc:docMk/>
          <pc:sldMk cId="1356846569" sldId="299"/>
        </pc:sldMkLst>
        <pc:spChg chg="mod">
          <ac:chgData name="Claus Fertin" userId="4cd731055d06eb03" providerId="LiveId" clId="{BEC0D756-9BB8-4BFC-BEB7-026735103536}" dt="2024-04-13T10:57:00.154" v="323" actId="20577"/>
          <ac:spMkLst>
            <pc:docMk/>
            <pc:sldMk cId="1356846569" sldId="299"/>
            <ac:spMk id="379" creationId="{00000000-0000-0000-0000-000000000000}"/>
          </ac:spMkLst>
        </pc:spChg>
        <pc:spChg chg="mod">
          <ac:chgData name="Claus Fertin" userId="4cd731055d06eb03" providerId="LiveId" clId="{BEC0D756-9BB8-4BFC-BEB7-026735103536}" dt="2024-04-13T11:24:30.785" v="619" actId="207"/>
          <ac:spMkLst>
            <pc:docMk/>
            <pc:sldMk cId="1356846569" sldId="299"/>
            <ac:spMk id="380" creationId="{00000000-0000-0000-0000-000000000000}"/>
          </ac:spMkLst>
        </pc:spChg>
      </pc:sldChg>
      <pc:sldChg chg="modSp mod">
        <pc:chgData name="Claus Fertin" userId="4cd731055d06eb03" providerId="LiveId" clId="{BEC0D756-9BB8-4BFC-BEB7-026735103536}" dt="2024-04-13T11:23:27.171" v="618" actId="6549"/>
        <pc:sldMkLst>
          <pc:docMk/>
          <pc:sldMk cId="439002761" sldId="300"/>
        </pc:sldMkLst>
        <pc:spChg chg="mod">
          <ac:chgData name="Claus Fertin" userId="4cd731055d06eb03" providerId="LiveId" clId="{BEC0D756-9BB8-4BFC-BEB7-026735103536}" dt="2024-04-13T11:01:28.568" v="333" actId="6549"/>
          <ac:spMkLst>
            <pc:docMk/>
            <pc:sldMk cId="439002761" sldId="300"/>
            <ac:spMk id="379" creationId="{00000000-0000-0000-0000-000000000000}"/>
          </ac:spMkLst>
        </pc:spChg>
        <pc:spChg chg="mod">
          <ac:chgData name="Claus Fertin" userId="4cd731055d06eb03" providerId="LiveId" clId="{BEC0D756-9BB8-4BFC-BEB7-026735103536}" dt="2024-04-13T11:23:27.171" v="618" actId="6549"/>
          <ac:spMkLst>
            <pc:docMk/>
            <pc:sldMk cId="439002761" sldId="300"/>
            <ac:spMk id="380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2" name="Google Shape;11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d2df4d4b31_2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d2df4d4b31_2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d2df4d4b31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d2df4d4b31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d2df4d4b31_2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d2df4d4b31_2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1" name="Google Shape;12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864059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1" name="Google Shape;12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227912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1" name="Google Shape;12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11799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1" name="Google Shape;12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176029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d0a61b6208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d0a61b6208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77" name="Google Shape;37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409019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77" name="Google Shape;37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63836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1" name="Google Shape;12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654792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77" name="Google Shape;37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77" name="Google Shape;37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264855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95" name="Google Shape;39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4" name="Google Shape;16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d21ba7083d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d21ba7083d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d2df4d4b31_2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d2df4d4b31_2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d21ba70691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d21ba70691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1" name="Google Shape;12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417169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1" name="Google Shape;12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076880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9" name="Google Shape;24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un titel" type="titleOnly">
  <p:cSld name="TITLE_ONLY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m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dhold med billedtekst" type="objTx">
  <p:cSld name="OBJECT_WITH_CAPTION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87" name="Google Shape;87;p1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lede med billedtekst" type="picTx">
  <p:cSld name="PICTURE_WITH_CAPTION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og lodret tekst" type="vertTx">
  <p:cSld name="VERTICAL_TEX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dret titel og tekst" type="vertTitleAndTx">
  <p:cSld name="VERTICAL_TITLE_AND_VERTICAL_TEX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612B95-E0CD-4B5C-9A3D-4AB28C95DC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9AEB1291-9EB3-4FA5-A9CE-01F41F9044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E8DD4EC-8DB2-40E2-8777-E327F0188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2C03E-EE1F-4C81-86E2-A6AE3ECAE6DA}" type="datetimeFigureOut">
              <a:rPr lang="da-DK" smtClean="0"/>
              <a:t>17-04-2024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4AB601C-E681-45C4-8264-F4359C958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6B102B6-F287-4E7D-8B7F-F72B9B5EE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BAC56-1973-4CBD-BB58-35D033A2B5C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469973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B9F150-9AA0-491D-8C51-4924B329A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AA30A93-DD82-4098-B026-BAEB4F0D39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F444F3C-FC5B-4E50-B448-AB5EA8EF8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2C03E-EE1F-4C81-86E2-A6AE3ECAE6DA}" type="datetimeFigureOut">
              <a:rPr lang="da-DK" smtClean="0"/>
              <a:t>17-04-2024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BCBEC6E-0AB6-409F-BF99-4415D7446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1FC6AA1-B649-4B11-A11A-5C12308C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BAC56-1973-4CBD-BB58-35D033A2B5C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897997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64E81A-6561-494B-98D4-DA58A1A58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0E54C8F4-22BB-465A-BA38-9A10B134FE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FADF5C2-8129-4EBA-8D83-6A3AF5955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2C03E-EE1F-4C81-86E2-A6AE3ECAE6DA}" type="datetimeFigureOut">
              <a:rPr lang="da-DK" smtClean="0"/>
              <a:t>17-04-2024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4667BAE-5640-42C3-BA8B-3A5EE66F1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AAEFAEF-DFF3-4837-8C5E-2E9E6950F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BAC56-1973-4CBD-BB58-35D033A2B5C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46148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B720B4-7592-4677-A865-2980FA257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BA2928E-55E3-4AF0-9D3D-8642675F01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EAC18037-2286-4631-A2E1-65FBA1EE68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97EB3A59-C45F-4962-BD1D-95DD8DA1D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2C03E-EE1F-4C81-86E2-A6AE3ECAE6DA}" type="datetimeFigureOut">
              <a:rPr lang="da-DK" smtClean="0"/>
              <a:t>17-04-2024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CC7AB5AA-5825-4C88-8FC2-0A4DFB496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1FBA170A-7809-49CA-BC94-8A345EF7E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BAC56-1973-4CBD-BB58-35D033A2B5C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12201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og indholdsobjek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35CB7F-49DC-4366-B055-202B54D20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EF2F5C96-6216-4AC7-AA59-1743255860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3AF3AF1-C230-45C1-ADBA-4062017A05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9A7A95C9-AEFC-4925-B2FF-FED34CA3CC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1DF0A5D3-1F12-4BEC-BEBF-F34B7F910D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3F6F11A6-D153-4E7D-A818-816AA25E9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2C03E-EE1F-4C81-86E2-A6AE3ECAE6DA}" type="datetimeFigureOut">
              <a:rPr lang="da-DK" smtClean="0"/>
              <a:t>17-04-2024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0D26FBF3-C44D-488A-B3D1-07EC88E4F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564EAA21-A004-42B0-A067-3A800B593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BAC56-1973-4CBD-BB58-35D033A2B5C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171592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CE4E53-A22E-4002-8AE7-67AEE6040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7EDA958A-070D-432A-9FA1-939B0749F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2C03E-EE1F-4C81-86E2-A6AE3ECAE6DA}" type="datetimeFigureOut">
              <a:rPr lang="da-DK" smtClean="0"/>
              <a:t>17-04-2024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F3405D32-ECB5-4CD7-AC2C-B43997330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3CBCB52E-3E61-4C12-A97C-42818B45B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BAC56-1973-4CBD-BB58-35D033A2B5C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190205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A915143E-AEE0-453F-863B-940442E7A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2C03E-EE1F-4C81-86E2-A6AE3ECAE6DA}" type="datetimeFigureOut">
              <a:rPr lang="da-DK" smtClean="0"/>
              <a:t>17-04-2024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90C35186-0550-4308-B863-606190CC5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F9798987-A095-4278-956A-7CCB4F860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BAC56-1973-4CBD-BB58-35D033A2B5C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08281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95EA4A-A408-4001-B5D7-1AFAB7003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459D4AE-FFBB-46E7-ACE8-E3D884DFD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30A200C-984A-4F3B-919B-D968055AB3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E0ACCF5D-2BA2-49F5-AD81-75E38C12A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2C03E-EE1F-4C81-86E2-A6AE3ECAE6DA}" type="datetimeFigureOut">
              <a:rPr lang="da-DK" smtClean="0"/>
              <a:t>17-04-2024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06C7F11C-268A-44D0-958F-58D7249FC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3AF57816-81A1-484B-A6FF-92FB7862F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BAC56-1973-4CBD-BB58-35D033A2B5C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003225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8F31AB-5876-49E4-975E-CF2501D42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40F8ACB0-B39D-4C2C-83BA-A412839E2D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BA59BBE-E106-4D37-B7B6-35D72CD70C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8620F428-59C8-4447-8162-790614094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2C03E-EE1F-4C81-86E2-A6AE3ECAE6DA}" type="datetimeFigureOut">
              <a:rPr lang="da-DK" smtClean="0"/>
              <a:t>17-04-2024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742F9B2F-7527-42D6-B0FF-D41362560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41CF2F40-A5DB-4111-AC88-BE8B4C036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BAC56-1973-4CBD-BB58-35D033A2B5C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680954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9D84F4-FF22-4A7B-8816-71208E210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7D87D583-4C13-4445-8599-C489122799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7C166C6-9C85-4276-ABDB-43828B4FE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2C03E-EE1F-4C81-86E2-A6AE3ECAE6DA}" type="datetimeFigureOut">
              <a:rPr lang="da-DK" smtClean="0"/>
              <a:t>17-04-2024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6BF53F4-8192-43D5-BC63-5E8A00DF8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5B3F8E2-6FA5-430E-8EB4-9003CFCDF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BAC56-1973-4CBD-BB58-35D033A2B5C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57351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776B7078-8340-4CFA-A2DC-1582ECAE3F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11B3FEB9-0D4F-4A44-A0BA-5258E677BC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AB73289-3E77-426E-A145-AA5C838C5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2C03E-EE1F-4C81-86E2-A6AE3ECAE6DA}" type="datetimeFigureOut">
              <a:rPr lang="da-DK" smtClean="0"/>
              <a:t>17-04-2024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635161E-C74D-459C-9308-143ACC840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C53A633-B29C-4BA7-966F-B09E67AA6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BAC56-1973-4CBD-BB58-35D033A2B5C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19203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el og indholdsobjekt">
  <p:cSld name="5_Titel og indholdsobjek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  <a:defRPr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r>
              <a:rPr lang="da-DK">
                <a:solidFill>
                  <a:schemeClr val="lt1"/>
                </a:solidFill>
              </a:rPr>
              <a:t>...</a:t>
            </a:r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el og indholdsobjekt">
  <p:cSld name="4_Titel og indholdsobjek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  <a:defRPr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r>
              <a:rPr lang="da-DK">
                <a:solidFill>
                  <a:schemeClr val="lt1"/>
                </a:solidFill>
              </a:rPr>
              <a:t>...</a:t>
            </a:r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el og indholdsobjekt">
  <p:cSld name="10_Titel og indholdsobjek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  <a:defRPr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r>
              <a:rPr lang="da-DK">
                <a:solidFill>
                  <a:schemeClr val="lt1"/>
                </a:solidFill>
              </a:rPr>
              <a:t>...</a:t>
            </a:r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el og indholdsobjekt">
  <p:cSld name="8_Titel og indholdsobjek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  <a:defRPr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r>
              <a:rPr lang="da-DK">
                <a:solidFill>
                  <a:schemeClr val="lt1"/>
                </a:solidFill>
              </a:rPr>
              <a:t>...</a:t>
            </a:r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fsnitsoverskrift" type="secHead">
  <p:cSld name="SECTION_HEADER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 indholdsobjekter" type="twoObj">
  <p:cSld name="TWO_OBJECT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menligning" type="twoTxTwoObj">
  <p:cSld name="TWO_OBJECTS_WITH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BDBB7AE0-50D8-46F1-863D-DDCA8F37C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BCFF1AF8-800A-4645-9BBE-5C4FFD0B4B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64EAB39-9E81-42C5-A271-76EF625273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D2C03E-EE1F-4C81-86E2-A6AE3ECAE6DA}" type="datetimeFigureOut">
              <a:rPr lang="da-DK" smtClean="0"/>
              <a:t>17-04-2024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E73A412-B643-47C4-BC3A-3A1D40C260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993F7EC-2839-4256-A949-98623F0422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9BAC56-1973-4CBD-BB58-35D033A2B5C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60057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jp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jp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168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Nyt Vandværk</a:t>
            </a:r>
            <a:br>
              <a:rPr lang="da-DK" dirty="0"/>
            </a:br>
            <a:r>
              <a:rPr lang="da-DK" dirty="0"/>
              <a:t>Fremtidens Digitale Vandværk</a:t>
            </a:r>
            <a:endParaRPr dirty="0"/>
          </a:p>
        </p:txBody>
      </p:sp>
      <p:sp>
        <p:nvSpPr>
          <p:cNvPr id="115" name="Google Shape;115;p18"/>
          <p:cNvSpPr txBox="1">
            <a:spLocks noGrp="1"/>
          </p:cNvSpPr>
          <p:nvPr>
            <p:ph type="subTitle" idx="1"/>
          </p:nvPr>
        </p:nvSpPr>
        <p:spPr>
          <a:xfrm>
            <a:off x="1524000" y="3509963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da-DK" dirty="0"/>
              <a:t>25. april 2023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da-DK" dirty="0"/>
              <a:t>Informationsmøde</a:t>
            </a: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da-DK" dirty="0" err="1"/>
              <a:t>Multi</a:t>
            </a:r>
            <a:r>
              <a:rPr lang="da-DK" dirty="0"/>
              <a:t> Hallen Borup</a:t>
            </a:r>
          </a:p>
        </p:txBody>
      </p:sp>
      <p:pic>
        <p:nvPicPr>
          <p:cNvPr id="116" name="Google Shape;11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7164" y="5298627"/>
            <a:ext cx="2272886" cy="108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34913" y="5589875"/>
            <a:ext cx="2272875" cy="306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79425" y="5896713"/>
            <a:ext cx="5188575" cy="70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77EC6C-FA2B-45F4-AB6E-D8207E4DC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559D5C22-6154-4CBD-A560-9B9E6D8587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-37102"/>
            <a:ext cx="9701396" cy="6895102"/>
          </a:xfrm>
          <a:prstGeom prst="rect">
            <a:avLst/>
          </a:prstGeom>
        </p:spPr>
      </p:pic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E7750F9E-0B81-4215-AEED-EF50620D1B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17945434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763EED-883A-4F36-9290-3065E8BCC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FCB2EADE-DCC5-4680-9888-329835D6C8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1" y="-104350"/>
            <a:ext cx="10009972" cy="6962350"/>
          </a:xfrm>
          <a:prstGeom prst="rect">
            <a:avLst/>
          </a:prstGeom>
        </p:spPr>
      </p:pic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1B37E1C-604C-411D-84AF-8ABCEADE4B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01545622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0E5F61-057E-45AF-B4FA-DB5A23595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48CCCB6D-1533-4332-8F9E-DCB8D923F2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533" y="-406400"/>
            <a:ext cx="10515600" cy="7403300"/>
          </a:xfrm>
          <a:prstGeom prst="rect">
            <a:avLst/>
          </a:prstGeom>
        </p:spPr>
      </p:pic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13B52F9-503D-414B-B020-0D22FA1CF8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8760778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Google Shape;27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3850" y="1194725"/>
            <a:ext cx="8253850" cy="4642799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33"/>
          <p:cNvSpPr txBox="1">
            <a:spLocks noGrp="1"/>
          </p:cNvSpPr>
          <p:nvPr>
            <p:ph type="title"/>
          </p:nvPr>
        </p:nvSpPr>
        <p:spPr>
          <a:xfrm>
            <a:off x="838200" y="50450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/>
              <a:t>Digitalisering</a:t>
            </a:r>
            <a:endParaRPr/>
          </a:p>
        </p:txBody>
      </p:sp>
      <p:pic>
        <p:nvPicPr>
          <p:cNvPr id="277" name="Google Shape;277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0564" y="5670802"/>
            <a:ext cx="2272886" cy="108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46925" y="6176402"/>
            <a:ext cx="2656749" cy="35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19100" y="6050513"/>
            <a:ext cx="5188575" cy="70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Google Shape;28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96200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34"/>
          <p:cNvSpPr/>
          <p:nvPr/>
        </p:nvSpPr>
        <p:spPr>
          <a:xfrm>
            <a:off x="7387936" y="638125"/>
            <a:ext cx="3066000" cy="1222800"/>
          </a:xfrm>
          <a:prstGeom prst="roundRect">
            <a:avLst>
              <a:gd name="adj" fmla="val 16667"/>
            </a:avLst>
          </a:prstGeom>
          <a:solidFill>
            <a:srgbClr val="4A86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800">
                <a:solidFill>
                  <a:srgbClr val="FFFFFF"/>
                </a:solidFill>
              </a:rPr>
              <a:t>Digital Projektering</a:t>
            </a:r>
            <a:endParaRPr sz="1800">
              <a:solidFill>
                <a:srgbClr val="FFFFFF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-"/>
            </a:pPr>
            <a:r>
              <a:rPr lang="da-DK" sz="1100">
                <a:solidFill>
                  <a:srgbClr val="FFFFFF"/>
                </a:solidFill>
              </a:rPr>
              <a:t>Lavere omkostninger</a:t>
            </a:r>
            <a:endParaRPr sz="1100">
              <a:solidFill>
                <a:srgbClr val="FFFFFF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-"/>
            </a:pPr>
            <a:r>
              <a:rPr lang="da-DK" sz="1100">
                <a:solidFill>
                  <a:srgbClr val="FFFFFF"/>
                </a:solidFill>
              </a:rPr>
              <a:t>Højere kvalitet</a:t>
            </a:r>
            <a:endParaRPr sz="1100">
              <a:solidFill>
                <a:srgbClr val="FFFFFF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-"/>
            </a:pPr>
            <a:r>
              <a:rPr lang="da-DK" sz="1100">
                <a:solidFill>
                  <a:srgbClr val="FFFFFF"/>
                </a:solidFill>
              </a:rPr>
              <a:t>Bedre samarbejder</a:t>
            </a:r>
            <a:endParaRPr sz="1100">
              <a:solidFill>
                <a:srgbClr val="FFFFFF"/>
              </a:solidFill>
            </a:endParaRPr>
          </a:p>
        </p:txBody>
      </p:sp>
      <p:sp>
        <p:nvSpPr>
          <p:cNvPr id="286" name="Google Shape;286;p34"/>
          <p:cNvSpPr/>
          <p:nvPr/>
        </p:nvSpPr>
        <p:spPr>
          <a:xfrm>
            <a:off x="2040525" y="1698128"/>
            <a:ext cx="3587400" cy="1565100"/>
          </a:xfrm>
          <a:prstGeom prst="roundRect">
            <a:avLst>
              <a:gd name="adj" fmla="val 16667"/>
            </a:avLst>
          </a:prstGeom>
          <a:solidFill>
            <a:srgbClr val="6AA84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2200" dirty="0">
                <a:solidFill>
                  <a:srgbClr val="FFFFFF"/>
                </a:solidFill>
              </a:rPr>
              <a:t>Datadrevne beslutninger</a:t>
            </a:r>
            <a:endParaRPr sz="2200" dirty="0">
              <a:solidFill>
                <a:srgbClr val="FFFFFF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Char char="-"/>
            </a:pPr>
            <a:r>
              <a:rPr lang="da-DK" sz="1500" dirty="0">
                <a:solidFill>
                  <a:srgbClr val="FFFFFF"/>
                </a:solidFill>
              </a:rPr>
              <a:t>Bedre beslutninger</a:t>
            </a:r>
            <a:endParaRPr sz="1500" dirty="0">
              <a:solidFill>
                <a:srgbClr val="FFFFFF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Char char="-"/>
            </a:pPr>
            <a:r>
              <a:rPr lang="da-DK" sz="1500" dirty="0">
                <a:solidFill>
                  <a:srgbClr val="FFFFFF"/>
                </a:solidFill>
              </a:rPr>
              <a:t>Hurtigere indgreb</a:t>
            </a:r>
            <a:endParaRPr sz="1500" dirty="0">
              <a:solidFill>
                <a:srgbClr val="FFFFFF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Char char="-"/>
            </a:pPr>
            <a:r>
              <a:rPr lang="da-DK" sz="1500" dirty="0">
                <a:solidFill>
                  <a:srgbClr val="FFFFFF"/>
                </a:solidFill>
              </a:rPr>
              <a:t>Deling af viden</a:t>
            </a:r>
            <a:endParaRPr sz="1500" dirty="0">
              <a:solidFill>
                <a:srgbClr val="FFFFFF"/>
              </a:solidFill>
            </a:endParaRPr>
          </a:p>
        </p:txBody>
      </p:sp>
      <p:sp>
        <p:nvSpPr>
          <p:cNvPr id="287" name="Google Shape;287;p34"/>
          <p:cNvSpPr/>
          <p:nvPr/>
        </p:nvSpPr>
        <p:spPr>
          <a:xfrm>
            <a:off x="2040525" y="4818275"/>
            <a:ext cx="3066000" cy="1222800"/>
          </a:xfrm>
          <a:prstGeom prst="roundRect">
            <a:avLst>
              <a:gd name="adj" fmla="val 16667"/>
            </a:avLst>
          </a:prstGeom>
          <a:solidFill>
            <a:srgbClr val="45818E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900" dirty="0">
                <a:solidFill>
                  <a:srgbClr val="FFFFFF"/>
                </a:solidFill>
              </a:rPr>
              <a:t>Industri 4.0</a:t>
            </a:r>
            <a:endParaRPr sz="1900" dirty="0">
              <a:solidFill>
                <a:srgbClr val="FFFFFF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-"/>
            </a:pPr>
            <a:r>
              <a:rPr lang="da-DK" sz="1100" dirty="0">
                <a:solidFill>
                  <a:srgbClr val="FFFFFF"/>
                </a:solidFill>
              </a:rPr>
              <a:t>Lavere omkostninger</a:t>
            </a:r>
            <a:endParaRPr sz="1100" dirty="0">
              <a:solidFill>
                <a:srgbClr val="FFFFFF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-"/>
            </a:pPr>
            <a:r>
              <a:rPr lang="da-DK" sz="1100" dirty="0">
                <a:solidFill>
                  <a:srgbClr val="FFFFFF"/>
                </a:solidFill>
              </a:rPr>
              <a:t>Højere fleksibilitet</a:t>
            </a:r>
            <a:endParaRPr sz="1100" dirty="0">
              <a:solidFill>
                <a:srgbClr val="FFFFFF"/>
              </a:solidFill>
            </a:endParaRPr>
          </a:p>
        </p:txBody>
      </p:sp>
      <p:sp>
        <p:nvSpPr>
          <p:cNvPr id="6" name="Google Shape;286;p34">
            <a:extLst>
              <a:ext uri="{FF2B5EF4-FFF2-40B4-BE49-F238E27FC236}">
                <a16:creationId xmlns:a16="http://schemas.microsoft.com/office/drawing/2014/main" id="{988E4918-CDAD-45F2-897E-50B70DC6FEB1}"/>
              </a:ext>
            </a:extLst>
          </p:cNvPr>
          <p:cNvSpPr/>
          <p:nvPr/>
        </p:nvSpPr>
        <p:spPr>
          <a:xfrm>
            <a:off x="6348303" y="3429000"/>
            <a:ext cx="3587400" cy="15651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2200" dirty="0">
                <a:solidFill>
                  <a:srgbClr val="FFFFFF"/>
                </a:solidFill>
              </a:rPr>
              <a:t>IT-sikkerhed</a:t>
            </a: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Char char="-"/>
            </a:pPr>
            <a:r>
              <a:rPr lang="da-DK" sz="1500" dirty="0" err="1">
                <a:solidFill>
                  <a:srgbClr val="FFFFFF"/>
                </a:solidFill>
              </a:rPr>
              <a:t>Cyber</a:t>
            </a:r>
            <a:r>
              <a:rPr lang="da-DK" sz="1500" dirty="0">
                <a:solidFill>
                  <a:srgbClr val="FFFFFF"/>
                </a:solidFill>
              </a:rPr>
              <a:t> kriminalitet</a:t>
            </a: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Char char="-"/>
            </a:pPr>
            <a:r>
              <a:rPr lang="da-DK" sz="1500" dirty="0">
                <a:solidFill>
                  <a:srgbClr val="FFFFFF"/>
                </a:solidFill>
              </a:rPr>
              <a:t>Bedre sikkerhed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5"/>
          <p:cNvSpPr txBox="1">
            <a:spLocks noGrp="1"/>
          </p:cNvSpPr>
          <p:nvPr>
            <p:ph type="title"/>
          </p:nvPr>
        </p:nvSpPr>
        <p:spPr>
          <a:xfrm>
            <a:off x="792713" y="374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/>
              <a:t>Større datamængder</a:t>
            </a:r>
            <a:endParaRPr/>
          </a:p>
        </p:txBody>
      </p:sp>
      <p:pic>
        <p:nvPicPr>
          <p:cNvPr id="293" name="Google Shape;29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9299" y="3810225"/>
            <a:ext cx="8653624" cy="340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68900" y="1959562"/>
            <a:ext cx="1709276" cy="1590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14203" y="2219838"/>
            <a:ext cx="1648625" cy="1204775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35"/>
          <p:cNvSpPr txBox="1"/>
          <p:nvPr/>
        </p:nvSpPr>
        <p:spPr>
          <a:xfrm>
            <a:off x="3172975" y="2405188"/>
            <a:ext cx="2220300" cy="3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800" b="1">
                <a:solidFill>
                  <a:srgbClr val="FF0000"/>
                </a:solidFill>
              </a:rPr>
              <a:t>Smartere enheder</a:t>
            </a:r>
            <a:endParaRPr sz="1800" b="1">
              <a:solidFill>
                <a:srgbClr val="FF0000"/>
              </a:solidFill>
            </a:endParaRPr>
          </a:p>
        </p:txBody>
      </p:sp>
      <p:sp>
        <p:nvSpPr>
          <p:cNvPr id="297" name="Google Shape;297;p35"/>
          <p:cNvSpPr txBox="1"/>
          <p:nvPr/>
        </p:nvSpPr>
        <p:spPr>
          <a:xfrm>
            <a:off x="1744400" y="3949013"/>
            <a:ext cx="2220300" cy="3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800" b="1">
                <a:solidFill>
                  <a:srgbClr val="FF0000"/>
                </a:solidFill>
              </a:rPr>
              <a:t>Flere sensorer</a:t>
            </a:r>
            <a:endParaRPr sz="1800" b="1">
              <a:solidFill>
                <a:srgbClr val="FF0000"/>
              </a:solidFill>
            </a:endParaRPr>
          </a:p>
        </p:txBody>
      </p:sp>
      <p:sp>
        <p:nvSpPr>
          <p:cNvPr id="298" name="Google Shape;298;p35"/>
          <p:cNvSpPr/>
          <p:nvPr/>
        </p:nvSpPr>
        <p:spPr>
          <a:xfrm>
            <a:off x="2778057" y="5210600"/>
            <a:ext cx="153000" cy="1530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35"/>
          <p:cNvSpPr/>
          <p:nvPr/>
        </p:nvSpPr>
        <p:spPr>
          <a:xfrm>
            <a:off x="4710707" y="4805525"/>
            <a:ext cx="153000" cy="1530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35"/>
          <p:cNvSpPr/>
          <p:nvPr/>
        </p:nvSpPr>
        <p:spPr>
          <a:xfrm>
            <a:off x="5771207" y="4400475"/>
            <a:ext cx="153000" cy="1530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35"/>
          <p:cNvSpPr/>
          <p:nvPr/>
        </p:nvSpPr>
        <p:spPr>
          <a:xfrm>
            <a:off x="5267257" y="4400475"/>
            <a:ext cx="153000" cy="1530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35"/>
          <p:cNvSpPr/>
          <p:nvPr/>
        </p:nvSpPr>
        <p:spPr>
          <a:xfrm>
            <a:off x="5771207" y="4805525"/>
            <a:ext cx="153000" cy="1530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35"/>
          <p:cNvSpPr/>
          <p:nvPr/>
        </p:nvSpPr>
        <p:spPr>
          <a:xfrm>
            <a:off x="6288182" y="4769125"/>
            <a:ext cx="153000" cy="1530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35"/>
          <p:cNvSpPr/>
          <p:nvPr/>
        </p:nvSpPr>
        <p:spPr>
          <a:xfrm>
            <a:off x="7537507" y="4400475"/>
            <a:ext cx="153000" cy="1530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35"/>
          <p:cNvSpPr/>
          <p:nvPr/>
        </p:nvSpPr>
        <p:spPr>
          <a:xfrm>
            <a:off x="8202407" y="4867550"/>
            <a:ext cx="153000" cy="1530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35"/>
          <p:cNvSpPr/>
          <p:nvPr/>
        </p:nvSpPr>
        <p:spPr>
          <a:xfrm>
            <a:off x="8282857" y="4553475"/>
            <a:ext cx="153000" cy="1530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35"/>
          <p:cNvSpPr/>
          <p:nvPr/>
        </p:nvSpPr>
        <p:spPr>
          <a:xfrm>
            <a:off x="8664766" y="4589152"/>
            <a:ext cx="153000" cy="1530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35"/>
          <p:cNvSpPr/>
          <p:nvPr/>
        </p:nvSpPr>
        <p:spPr>
          <a:xfrm>
            <a:off x="3910057" y="4769125"/>
            <a:ext cx="153000" cy="1530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35"/>
          <p:cNvSpPr/>
          <p:nvPr/>
        </p:nvSpPr>
        <p:spPr>
          <a:xfrm>
            <a:off x="2778057" y="6576800"/>
            <a:ext cx="153000" cy="1530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35"/>
          <p:cNvSpPr txBox="1"/>
          <p:nvPr/>
        </p:nvSpPr>
        <p:spPr>
          <a:xfrm rot="-1032019">
            <a:off x="7797284" y="1565251"/>
            <a:ext cx="3302185" cy="307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800">
                <a:latin typeface="Calibri"/>
                <a:ea typeface="Calibri"/>
                <a:cs typeface="Calibri"/>
                <a:sym typeface="Calibri"/>
              </a:rPr>
              <a:t>1001101010110101100010101110100101010</a:t>
            </a:r>
            <a:endParaRPr sz="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35"/>
          <p:cNvSpPr txBox="1"/>
          <p:nvPr/>
        </p:nvSpPr>
        <p:spPr>
          <a:xfrm rot="1004557">
            <a:off x="7824289" y="3317775"/>
            <a:ext cx="3302289" cy="307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800">
                <a:latin typeface="Calibri"/>
                <a:ea typeface="Calibri"/>
                <a:cs typeface="Calibri"/>
                <a:sym typeface="Calibri"/>
              </a:rPr>
              <a:t>101110110101100010101110100101010</a:t>
            </a:r>
            <a:endParaRPr sz="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35"/>
          <p:cNvSpPr txBox="1"/>
          <p:nvPr/>
        </p:nvSpPr>
        <p:spPr>
          <a:xfrm rot="937">
            <a:off x="7986634" y="2443108"/>
            <a:ext cx="3302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800">
                <a:latin typeface="Calibri"/>
                <a:ea typeface="Calibri"/>
                <a:cs typeface="Calibri"/>
                <a:sym typeface="Calibri"/>
              </a:rPr>
              <a:t>110101011010110001011011101001010111</a:t>
            </a:r>
            <a:endParaRPr sz="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Clr>
                <a:srgbClr val="0070C0"/>
              </a:buClr>
              <a:buSzPts val="4400"/>
            </a:pPr>
            <a:r>
              <a:rPr lang="da-DK" dirty="0">
                <a:solidFill>
                  <a:srgbClr val="4472C4"/>
                </a:solidFill>
              </a:rPr>
              <a:t>Bæredygtighed - det nye Borup Vandværk</a:t>
            </a:r>
            <a:endParaRPr dirty="0"/>
          </a:p>
        </p:txBody>
      </p:sp>
      <p:sp>
        <p:nvSpPr>
          <p:cNvPr id="124" name="Google Shape;124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4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14350" lvl="0" indent="-3365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514350" lvl="0" indent="-3365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pic>
        <p:nvPicPr>
          <p:cNvPr id="125" name="Google Shape;12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7164" y="5298627"/>
            <a:ext cx="2272886" cy="108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34913" y="5589875"/>
            <a:ext cx="2272875" cy="306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79425" y="5896713"/>
            <a:ext cx="5188575" cy="70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Water and Sanitation – United Nations Sustainable Development">
            <a:extLst>
              <a:ext uri="{FF2B5EF4-FFF2-40B4-BE49-F238E27FC236}">
                <a16:creationId xmlns:a16="http://schemas.microsoft.com/office/drawing/2014/main" id="{A674D244-ADCE-49CF-9C58-2889A2302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825"/>
            <a:ext cx="2305442" cy="2305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Goal 7 | Department of Economic and Social Affairs">
            <a:extLst>
              <a:ext uri="{FF2B5EF4-FFF2-40B4-BE49-F238E27FC236}">
                <a16:creationId xmlns:a16="http://schemas.microsoft.com/office/drawing/2014/main" id="{BE7B520A-0966-4FDC-8E12-0F618E12AD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986" y="2936763"/>
            <a:ext cx="2272875" cy="227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Goal 9 | Department of Economic and Social Affairs">
            <a:extLst>
              <a:ext uri="{FF2B5EF4-FFF2-40B4-BE49-F238E27FC236}">
                <a16:creationId xmlns:a16="http://schemas.microsoft.com/office/drawing/2014/main" id="{A0B3121A-327B-4D00-92DE-6CFE84164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292" y="2936763"/>
            <a:ext cx="2272875" cy="227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Sustainable consumption and production – United Nations Sustainable  Development">
            <a:extLst>
              <a:ext uri="{FF2B5EF4-FFF2-40B4-BE49-F238E27FC236}">
                <a16:creationId xmlns:a16="http://schemas.microsoft.com/office/drawing/2014/main" id="{00DBAA14-3204-43CB-B25C-BB1070CE6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4020" y="1690688"/>
            <a:ext cx="2305443" cy="2305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49512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9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Clr>
                <a:srgbClr val="0070C0"/>
              </a:buClr>
              <a:buSzPts val="4400"/>
            </a:pPr>
            <a:r>
              <a:rPr lang="da-DK" dirty="0">
                <a:solidFill>
                  <a:srgbClr val="4472C4"/>
                </a:solidFill>
              </a:rPr>
              <a:t>Bæredygtighed - det nye Borup Vandværk</a:t>
            </a:r>
            <a:endParaRPr dirty="0"/>
          </a:p>
        </p:txBody>
      </p:sp>
      <p:sp>
        <p:nvSpPr>
          <p:cNvPr id="124" name="Google Shape;124;p19"/>
          <p:cNvSpPr txBox="1">
            <a:spLocks noGrp="1"/>
          </p:cNvSpPr>
          <p:nvPr>
            <p:ph type="body" idx="1"/>
          </p:nvPr>
        </p:nvSpPr>
        <p:spPr>
          <a:xfrm>
            <a:off x="838200" y="1154433"/>
            <a:ext cx="10515600" cy="44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>
              <a:lnSpc>
                <a:spcPct val="100000"/>
              </a:lnSpc>
              <a:buClr>
                <a:srgbClr val="4472C4"/>
              </a:buClr>
              <a:buSzPts val="2800"/>
              <a:buNone/>
            </a:pPr>
            <a:r>
              <a:rPr lang="da-DK" b="1" dirty="0">
                <a:solidFill>
                  <a:srgbClr val="000000"/>
                </a:solidFill>
              </a:rPr>
              <a:t>MÅL 6:   RENT VAND OG SANITET</a:t>
            </a:r>
          </a:p>
          <a:p>
            <a:pPr marL="0" lvl="0" indent="0">
              <a:lnSpc>
                <a:spcPct val="100000"/>
              </a:lnSpc>
              <a:buClr>
                <a:srgbClr val="4472C4"/>
              </a:buClr>
              <a:buSzPts val="2800"/>
              <a:buNone/>
            </a:pPr>
            <a:r>
              <a:rPr lang="da-DK" dirty="0">
                <a:solidFill>
                  <a:srgbClr val="000000"/>
                </a:solidFill>
              </a:rPr>
              <a:t>Skaffer rent vand til forbrugerne</a:t>
            </a:r>
          </a:p>
          <a:p>
            <a:pPr marL="0" lvl="0" indent="0">
              <a:lnSpc>
                <a:spcPct val="100000"/>
              </a:lnSpc>
              <a:buClr>
                <a:srgbClr val="4472C4"/>
              </a:buClr>
              <a:buSzPts val="2800"/>
              <a:buNone/>
            </a:pPr>
            <a:r>
              <a:rPr lang="da-DK" b="1" dirty="0">
                <a:solidFill>
                  <a:srgbClr val="000000"/>
                </a:solidFill>
              </a:rPr>
              <a:t>MÅL 7: BÆREDYGTIG ENERGI</a:t>
            </a:r>
          </a:p>
          <a:p>
            <a:pPr marL="0" lvl="0" indent="0">
              <a:lnSpc>
                <a:spcPct val="100000"/>
              </a:lnSpc>
              <a:buClr>
                <a:srgbClr val="4472C4"/>
              </a:buClr>
              <a:buSzPts val="2800"/>
              <a:buNone/>
            </a:pPr>
            <a:r>
              <a:rPr lang="da-DK" dirty="0">
                <a:solidFill>
                  <a:srgbClr val="000000"/>
                </a:solidFill>
              </a:rPr>
              <a:t>Solceller, belysning og energieffektivitet i procesanlæg </a:t>
            </a:r>
          </a:p>
          <a:p>
            <a:pPr marL="0" lvl="0" indent="0">
              <a:lnSpc>
                <a:spcPct val="100000"/>
              </a:lnSpc>
              <a:buClr>
                <a:srgbClr val="4472C4"/>
              </a:buClr>
              <a:buSzPts val="2800"/>
              <a:buNone/>
            </a:pPr>
            <a:r>
              <a:rPr lang="da-DK" dirty="0">
                <a:solidFill>
                  <a:srgbClr val="000000"/>
                </a:solidFill>
              </a:rPr>
              <a:t>Udnyttelse af varme i vand gennem varmepumper er teknisk muligt gennem varmepumper. Fravalgt i det nuværende projekt.</a:t>
            </a:r>
          </a:p>
          <a:p>
            <a:pPr marL="0" lvl="0" indent="0">
              <a:lnSpc>
                <a:spcPct val="100000"/>
              </a:lnSpc>
              <a:buClr>
                <a:srgbClr val="4472C4"/>
              </a:buClr>
              <a:buSzPts val="2800"/>
              <a:buNone/>
            </a:pPr>
            <a:r>
              <a:rPr lang="da-DK" b="1" dirty="0">
                <a:solidFill>
                  <a:srgbClr val="000000"/>
                </a:solidFill>
              </a:rPr>
              <a:t>MÅL 9: INDUSTRI, INNOVATION OG INFRASTRUKTUR</a:t>
            </a:r>
          </a:p>
          <a:p>
            <a:pPr marL="0" lvl="0" indent="0">
              <a:lnSpc>
                <a:spcPct val="100000"/>
              </a:lnSpc>
              <a:buClr>
                <a:srgbClr val="4472C4"/>
              </a:buClr>
              <a:buSzPts val="2800"/>
              <a:buNone/>
            </a:pPr>
            <a:r>
              <a:rPr lang="da-DK" dirty="0">
                <a:solidFill>
                  <a:srgbClr val="000000"/>
                </a:solidFill>
              </a:rPr>
              <a:t>“Fremtidens Digitale Vandværk”;  bedre udnyttelse af ressourcer, natur såvel som menneskelige.</a:t>
            </a:r>
          </a:p>
          <a:p>
            <a:pPr marL="514350" lvl="0" indent="-3365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pic>
        <p:nvPicPr>
          <p:cNvPr id="125" name="Google Shape;12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7164" y="5298627"/>
            <a:ext cx="2272886" cy="108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34913" y="5589875"/>
            <a:ext cx="2272875" cy="306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79425" y="5896713"/>
            <a:ext cx="5188575" cy="70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Water and Sanitation – United Nations Sustainable Development">
            <a:extLst>
              <a:ext uri="{FF2B5EF4-FFF2-40B4-BE49-F238E27FC236}">
                <a16:creationId xmlns:a16="http://schemas.microsoft.com/office/drawing/2014/main" id="{A4E01C06-4D49-41C1-9F80-35DBFF236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385" y="1138567"/>
            <a:ext cx="1080767" cy="1080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Goal 7 | Department of Economic and Social Affairs">
            <a:extLst>
              <a:ext uri="{FF2B5EF4-FFF2-40B4-BE49-F238E27FC236}">
                <a16:creationId xmlns:a16="http://schemas.microsoft.com/office/drawing/2014/main" id="{0CF60DB7-BBD6-4516-9457-1C78DEC3B4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0837" y="2098897"/>
            <a:ext cx="1080767" cy="1080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Goal 9 | Department of Economic and Social Affairs">
            <a:extLst>
              <a:ext uri="{FF2B5EF4-FFF2-40B4-BE49-F238E27FC236}">
                <a16:creationId xmlns:a16="http://schemas.microsoft.com/office/drawing/2014/main" id="{C212A724-E16A-4245-9234-F544192D2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5080" y="5049491"/>
            <a:ext cx="1080768" cy="108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4548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Clr>
                <a:srgbClr val="0070C0"/>
              </a:buClr>
              <a:buSzPts val="4400"/>
            </a:pPr>
            <a:r>
              <a:rPr lang="da-DK" dirty="0">
                <a:solidFill>
                  <a:srgbClr val="4472C4"/>
                </a:solidFill>
              </a:rPr>
              <a:t>Bæredygtighed - det nye Borup Vandværk</a:t>
            </a:r>
            <a:endParaRPr dirty="0"/>
          </a:p>
        </p:txBody>
      </p:sp>
      <p:sp>
        <p:nvSpPr>
          <p:cNvPr id="124" name="Google Shape;124;p19"/>
          <p:cNvSpPr txBox="1">
            <a:spLocks noGrp="1"/>
          </p:cNvSpPr>
          <p:nvPr>
            <p:ph type="body" idx="1"/>
          </p:nvPr>
        </p:nvSpPr>
        <p:spPr>
          <a:xfrm>
            <a:off x="838200" y="1227697"/>
            <a:ext cx="10515600" cy="44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buClr>
                <a:srgbClr val="4472C4"/>
              </a:buClr>
              <a:buSzPts val="2800"/>
              <a:buNone/>
            </a:pPr>
            <a:r>
              <a:rPr lang="da-DK" b="1" dirty="0">
                <a:solidFill>
                  <a:srgbClr val="000000"/>
                </a:solidFill>
              </a:rPr>
              <a:t>MÅL 12: ANSVARLIGT FORBRUG OG PRODUKTION</a:t>
            </a:r>
          </a:p>
          <a:p>
            <a:pPr lvl="0" indent="-406400">
              <a:buClr>
                <a:srgbClr val="000000"/>
              </a:buClr>
              <a:buSzPts val="2800"/>
              <a:buFont typeface="Arial"/>
              <a:buChar char="-"/>
            </a:pPr>
            <a:r>
              <a:rPr lang="da-DK" dirty="0">
                <a:solidFill>
                  <a:srgbClr val="000000"/>
                </a:solidFill>
              </a:rPr>
              <a:t>Genanvendelse af vand og materialer brugt til bygning af det nye vandværk</a:t>
            </a:r>
          </a:p>
          <a:p>
            <a:pPr lvl="0" indent="-406400">
              <a:spcBef>
                <a:spcPts val="0"/>
              </a:spcBef>
              <a:buClr>
                <a:srgbClr val="000000"/>
              </a:buClr>
              <a:buSzPts val="2800"/>
              <a:buFont typeface="Arial"/>
              <a:buChar char="-"/>
            </a:pPr>
            <a:r>
              <a:rPr lang="da-DK" dirty="0">
                <a:solidFill>
                  <a:srgbClr val="000000"/>
                </a:solidFill>
              </a:rPr>
              <a:t>Genanvendelse af vand brugt i skylleprocesser er teknisk muligt men fravalgt pga. den høje pris for udstyr</a:t>
            </a:r>
          </a:p>
          <a:p>
            <a:pPr lvl="0" indent="-406400">
              <a:spcBef>
                <a:spcPts val="0"/>
              </a:spcBef>
              <a:buClr>
                <a:srgbClr val="4472C4"/>
              </a:buClr>
              <a:buSzPts val="2800"/>
              <a:buFont typeface="Arial"/>
              <a:buChar char="-"/>
            </a:pPr>
            <a:r>
              <a:rPr lang="da-DK" dirty="0">
                <a:solidFill>
                  <a:srgbClr val="000000"/>
                </a:solidFill>
              </a:rPr>
              <a:t>Under bygningsprojekteringen vil der blive arbejdet med bæredygtighed i videst muligt omfang</a:t>
            </a:r>
          </a:p>
          <a:p>
            <a:pPr lvl="0" indent="-406400">
              <a:spcBef>
                <a:spcPts val="0"/>
              </a:spcBef>
              <a:buClr>
                <a:srgbClr val="4472C4"/>
              </a:buClr>
              <a:buSzPts val="2800"/>
              <a:buFont typeface="Arial"/>
              <a:buChar char="-"/>
            </a:pPr>
            <a:r>
              <a:rPr lang="da-DK" dirty="0">
                <a:solidFill>
                  <a:srgbClr val="000000"/>
                </a:solidFill>
              </a:rPr>
              <a:t>Alle materialer sætter et CO</a:t>
            </a:r>
            <a:r>
              <a:rPr lang="da-DK" baseline="-25000" dirty="0">
                <a:solidFill>
                  <a:srgbClr val="000000"/>
                </a:solidFill>
              </a:rPr>
              <a:t>2</a:t>
            </a:r>
            <a:r>
              <a:rPr lang="da-DK" dirty="0">
                <a:solidFill>
                  <a:srgbClr val="000000"/>
                </a:solidFill>
              </a:rPr>
              <a:t> fodaftryk - nogle større end andre. Det væsentligste bidrag kan komme fra optimering af f.eks. Beton- og stålmængder. Beton og stål sætter store fodaftryk i CO</a:t>
            </a:r>
            <a:r>
              <a:rPr lang="da-DK" baseline="-25000" dirty="0">
                <a:solidFill>
                  <a:srgbClr val="000000"/>
                </a:solidFill>
              </a:rPr>
              <a:t>2</a:t>
            </a:r>
            <a:r>
              <a:rPr lang="da-DK" dirty="0">
                <a:solidFill>
                  <a:srgbClr val="000000"/>
                </a:solidFill>
              </a:rPr>
              <a:t> regnskabet.</a:t>
            </a:r>
          </a:p>
          <a:p>
            <a:pPr marL="514350" lvl="0" indent="-3365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pic>
        <p:nvPicPr>
          <p:cNvPr id="125" name="Google Shape;12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7164" y="5298627"/>
            <a:ext cx="2272886" cy="108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34913" y="5589875"/>
            <a:ext cx="2272875" cy="306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79425" y="5896713"/>
            <a:ext cx="5188575" cy="70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8" descr="Sustainable consumption and production – United Nations Sustainable  Development">
            <a:extLst>
              <a:ext uri="{FF2B5EF4-FFF2-40B4-BE49-F238E27FC236}">
                <a16:creationId xmlns:a16="http://schemas.microsoft.com/office/drawing/2014/main" id="{B5A34AB0-3EE7-4639-9ABD-20523D00F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043" y="2696207"/>
            <a:ext cx="1194651" cy="1194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09798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Calibri"/>
              <a:buNone/>
            </a:pPr>
            <a:r>
              <a:rPr lang="da-DK" dirty="0">
                <a:solidFill>
                  <a:srgbClr val="0070C0"/>
                </a:solidFill>
              </a:rPr>
              <a:t>Samarbejde</a:t>
            </a:r>
            <a:endParaRPr dirty="0"/>
          </a:p>
        </p:txBody>
      </p:sp>
      <p:sp>
        <p:nvSpPr>
          <p:cNvPr id="124" name="Google Shape;124;p19"/>
          <p:cNvSpPr txBox="1">
            <a:spLocks noGrp="1"/>
          </p:cNvSpPr>
          <p:nvPr>
            <p:ph type="body" idx="1"/>
          </p:nvPr>
        </p:nvSpPr>
        <p:spPr>
          <a:xfrm>
            <a:off x="838200" y="1690688"/>
            <a:ext cx="10515600" cy="44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da-DK" dirty="0"/>
              <a:t>Tidlig inddragelse</a:t>
            </a:r>
          </a:p>
          <a:p>
            <a:pPr lvl="1" indent="-457200">
              <a:spcBef>
                <a:spcPts val="1000"/>
              </a:spcBef>
              <a:buSzPts val="2800"/>
              <a:buFontTx/>
              <a:buChar char="-"/>
            </a:pPr>
            <a:r>
              <a:rPr lang="da-DK" dirty="0"/>
              <a:t>Krüger, Danske Vandværker og Borup Vandværk</a:t>
            </a:r>
          </a:p>
          <a:p>
            <a:pPr lvl="1" indent="-457200">
              <a:spcBef>
                <a:spcPts val="1000"/>
              </a:spcBef>
              <a:buSzPts val="2800"/>
              <a:buFontTx/>
              <a:buChar char="-"/>
            </a:pPr>
            <a:r>
              <a:rPr lang="da-DK" dirty="0"/>
              <a:t>Køge Kommune</a:t>
            </a:r>
          </a:p>
          <a:p>
            <a:pPr lvl="1" indent="-457200">
              <a:spcBef>
                <a:spcPts val="1000"/>
              </a:spcBef>
              <a:buSzPts val="2800"/>
              <a:buFontTx/>
              <a:buChar char="-"/>
            </a:pPr>
            <a:r>
              <a:rPr lang="da-DK" dirty="0"/>
              <a:t>Projektgruppe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pic>
        <p:nvPicPr>
          <p:cNvPr id="125" name="Google Shape;12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7164" y="5298627"/>
            <a:ext cx="2272886" cy="108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34913" y="5589875"/>
            <a:ext cx="2272875" cy="306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79425" y="5896713"/>
            <a:ext cx="5188575" cy="70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0757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Clr>
                <a:srgbClr val="0070C0"/>
              </a:buClr>
              <a:buSzPts val="4400"/>
            </a:pPr>
            <a:r>
              <a:rPr lang="da-DK" dirty="0">
                <a:solidFill>
                  <a:srgbClr val="0070C0"/>
                </a:solidFill>
              </a:rPr>
              <a:t>Hvorfor nyt vandværk?</a:t>
            </a:r>
            <a:endParaRPr dirty="0"/>
          </a:p>
        </p:txBody>
      </p:sp>
      <p:sp>
        <p:nvSpPr>
          <p:cNvPr id="124" name="Google Shape;124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4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indent="-406400">
              <a:buClr>
                <a:srgbClr val="4472C4"/>
              </a:buClr>
              <a:buSzPts val="2800"/>
              <a:buFont typeface="Wingdings" panose="05000000000000000000" pitchFamily="2" charset="2"/>
              <a:buChar char="ü"/>
            </a:pPr>
            <a:r>
              <a:rPr lang="da-DK" sz="3200" dirty="0">
                <a:solidFill>
                  <a:srgbClr val="000000"/>
                </a:solidFill>
              </a:rPr>
              <a:t>Forbrugerkrav om blødgøring af drikkevand</a:t>
            </a:r>
          </a:p>
          <a:p>
            <a:pPr lvl="0" indent="-406400">
              <a:buClr>
                <a:srgbClr val="4472C4"/>
              </a:buClr>
              <a:buSzPts val="2800"/>
              <a:buFont typeface="Wingdings" panose="05000000000000000000" pitchFamily="2" charset="2"/>
              <a:buChar char="ü"/>
            </a:pPr>
            <a:r>
              <a:rPr lang="da-DK" sz="3200" dirty="0">
                <a:solidFill>
                  <a:srgbClr val="000000"/>
                </a:solidFill>
              </a:rPr>
              <a:t>Kan ikke løses i eksisterende rammer</a:t>
            </a:r>
          </a:p>
          <a:p>
            <a:pPr lvl="0" indent="-406400">
              <a:buClr>
                <a:srgbClr val="4472C4"/>
              </a:buClr>
              <a:buSzPts val="2800"/>
              <a:buFont typeface="Wingdings" panose="05000000000000000000" pitchFamily="2" charset="2"/>
              <a:buChar char="ü"/>
            </a:pPr>
            <a:r>
              <a:rPr lang="da-DK" sz="3200" dirty="0">
                <a:solidFill>
                  <a:srgbClr val="000000"/>
                </a:solidFill>
              </a:rPr>
              <a:t>Fremtidssikring i forhold til digitalisering, bæredygtighed, vandbehandling og økonomi</a:t>
            </a:r>
          </a:p>
          <a:p>
            <a:pPr marL="514350" lvl="0" indent="-3365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514350" lvl="0" indent="-3365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pic>
        <p:nvPicPr>
          <p:cNvPr id="125" name="Google Shape;12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7164" y="5298627"/>
            <a:ext cx="2272886" cy="108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34913" y="5589875"/>
            <a:ext cx="2272875" cy="306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79425" y="5896713"/>
            <a:ext cx="5188575" cy="70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4661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4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67" name="Google Shape;367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203" y="1072288"/>
            <a:ext cx="10142164" cy="5857875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41"/>
          <p:cNvSpPr txBox="1">
            <a:spLocks noGrp="1"/>
          </p:cNvSpPr>
          <p:nvPr>
            <p:ph type="title"/>
          </p:nvPr>
        </p:nvSpPr>
        <p:spPr>
          <a:xfrm>
            <a:off x="913425" y="76774"/>
            <a:ext cx="9980354" cy="995513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dirty="0"/>
              <a:t>Projektmodel</a:t>
            </a:r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da-DK" dirty="0"/>
              <a:t>Økonomi – vandpris i dag og fremover (2021)</a:t>
            </a:r>
            <a:endParaRPr dirty="0"/>
          </a:p>
        </p:txBody>
      </p:sp>
      <p:sp>
        <p:nvSpPr>
          <p:cNvPr id="380" name="Google Shape;380;p4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>
              <a:spcBef>
                <a:spcPts val="0"/>
              </a:spcBef>
              <a:buClr>
                <a:srgbClr val="4472C4"/>
              </a:buClr>
              <a:buFont typeface="Noto Sans Symbols"/>
              <a:buChar char="✔"/>
            </a:pPr>
            <a:r>
              <a:rPr lang="da-DK" dirty="0">
                <a:solidFill>
                  <a:srgbClr val="000000"/>
                </a:solidFill>
              </a:rPr>
              <a:t>Investering nyt vandværk			43 </a:t>
            </a:r>
            <a:r>
              <a:rPr lang="da-DK" dirty="0" err="1">
                <a:solidFill>
                  <a:srgbClr val="000000"/>
                </a:solidFill>
              </a:rPr>
              <a:t>mDKK</a:t>
            </a:r>
            <a:endParaRPr lang="da-DK" dirty="0">
              <a:solidFill>
                <a:srgbClr val="000000"/>
              </a:solidFill>
            </a:endParaRPr>
          </a:p>
          <a:p>
            <a:pPr lvl="1">
              <a:spcBef>
                <a:spcPts val="0"/>
              </a:spcBef>
              <a:buClr>
                <a:srgbClr val="4472C4"/>
              </a:buClr>
            </a:pPr>
            <a:r>
              <a:rPr lang="da-DK" dirty="0">
                <a:solidFill>
                  <a:srgbClr val="000000"/>
                </a:solidFill>
              </a:rPr>
              <a:t>20% øgning i materialeomkostninger</a:t>
            </a:r>
          </a:p>
          <a:p>
            <a:pPr lvl="1">
              <a:spcBef>
                <a:spcPts val="0"/>
              </a:spcBef>
              <a:buClr>
                <a:srgbClr val="4472C4"/>
              </a:buClr>
            </a:pPr>
            <a:r>
              <a:rPr lang="da-DK" dirty="0">
                <a:solidFill>
                  <a:srgbClr val="000000"/>
                </a:solidFill>
              </a:rPr>
              <a:t>Salg af vand 300.000 m3/år</a:t>
            </a:r>
          </a:p>
          <a:p>
            <a:pPr lvl="1">
              <a:spcBef>
                <a:spcPts val="0"/>
              </a:spcBef>
              <a:buClr>
                <a:srgbClr val="4472C4"/>
              </a:buClr>
            </a:pPr>
            <a:endParaRPr lang="da-DK" dirty="0">
              <a:solidFill>
                <a:srgbClr val="000000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Char char="✔"/>
            </a:pPr>
            <a:r>
              <a:rPr lang="da-DK" dirty="0"/>
              <a:t>Vandpris 2021					11 DKK/m3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Noto Sans Symbols"/>
              <a:buChar char="✔"/>
            </a:pPr>
            <a:r>
              <a:rPr lang="da-DK" dirty="0"/>
              <a:t>Vandpris 2024					14 DKK/m3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Noto Sans Symbols"/>
              <a:buChar char="✔"/>
            </a:pPr>
            <a:endParaRPr lang="da-DK" dirty="0"/>
          </a:p>
          <a:p>
            <a:pPr marL="365760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lang="da-DK" dirty="0"/>
          </a:p>
          <a:p>
            <a:pPr marL="365760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da-DK" dirty="0"/>
              <a:t>				plus moms og vandafgifter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Noto Sans Symbols"/>
              <a:buNone/>
            </a:pPr>
            <a:endParaRPr dirty="0"/>
          </a:p>
        </p:txBody>
      </p:sp>
      <p:pic>
        <p:nvPicPr>
          <p:cNvPr id="381" name="Google Shape;381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7164" y="5298627"/>
            <a:ext cx="2272886" cy="108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34913" y="5589875"/>
            <a:ext cx="2272875" cy="306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79425" y="5896713"/>
            <a:ext cx="5188575" cy="70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1524368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da-DK" dirty="0"/>
              <a:t>Økonomi – investering i 2021 og i dag</a:t>
            </a:r>
            <a:endParaRPr dirty="0"/>
          </a:p>
        </p:txBody>
      </p:sp>
      <p:sp>
        <p:nvSpPr>
          <p:cNvPr id="380" name="Google Shape;380;p4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>
              <a:spcBef>
                <a:spcPts val="0"/>
              </a:spcBef>
              <a:buClr>
                <a:srgbClr val="4472C4"/>
              </a:buClr>
              <a:buFont typeface="Noto Sans Symbols"/>
              <a:buChar char="✔"/>
            </a:pPr>
            <a:r>
              <a:rPr lang="da-DK" dirty="0">
                <a:solidFill>
                  <a:srgbClr val="000000"/>
                </a:solidFill>
              </a:rPr>
              <a:t>Investering nyt vandværk			43 </a:t>
            </a:r>
            <a:r>
              <a:rPr lang="da-DK" dirty="0" err="1">
                <a:solidFill>
                  <a:srgbClr val="000000"/>
                </a:solidFill>
              </a:rPr>
              <a:t>mDKK</a:t>
            </a:r>
            <a:r>
              <a:rPr lang="da-DK" dirty="0">
                <a:solidFill>
                  <a:srgbClr val="000000"/>
                </a:solidFill>
              </a:rPr>
              <a:t>	(2021)</a:t>
            </a:r>
          </a:p>
          <a:p>
            <a:pPr lvl="1">
              <a:spcBef>
                <a:spcPts val="0"/>
              </a:spcBef>
              <a:buClr>
                <a:srgbClr val="4472C4"/>
              </a:buClr>
            </a:pPr>
            <a:r>
              <a:rPr lang="da-DK" dirty="0">
                <a:solidFill>
                  <a:srgbClr val="000000"/>
                </a:solidFill>
              </a:rPr>
              <a:t>20% øgning i materialeomkostninger</a:t>
            </a:r>
          </a:p>
          <a:p>
            <a:pPr lvl="1">
              <a:spcBef>
                <a:spcPts val="0"/>
              </a:spcBef>
              <a:buClr>
                <a:srgbClr val="4472C4"/>
              </a:buClr>
            </a:pPr>
            <a:r>
              <a:rPr lang="da-DK" dirty="0">
                <a:solidFill>
                  <a:srgbClr val="000000"/>
                </a:solidFill>
              </a:rPr>
              <a:t>Salg af vand 300.000 m3/år</a:t>
            </a:r>
          </a:p>
          <a:p>
            <a:pPr lvl="1">
              <a:spcBef>
                <a:spcPts val="0"/>
              </a:spcBef>
              <a:buClr>
                <a:srgbClr val="4472C4"/>
              </a:buClr>
            </a:pPr>
            <a:endParaRPr lang="da-DK" dirty="0">
              <a:solidFill>
                <a:srgbClr val="000000"/>
              </a:solidFill>
            </a:endParaRPr>
          </a:p>
          <a:p>
            <a:pPr lvl="1">
              <a:spcBef>
                <a:spcPts val="0"/>
              </a:spcBef>
              <a:buClr>
                <a:srgbClr val="4472C4"/>
              </a:buClr>
            </a:pPr>
            <a:endParaRPr lang="da-DK" dirty="0">
              <a:solidFill>
                <a:srgbClr val="000000"/>
              </a:solidFill>
            </a:endParaRPr>
          </a:p>
          <a:p>
            <a:pPr marL="228600" lvl="0" indent="-228600">
              <a:spcBef>
                <a:spcPts val="0"/>
              </a:spcBef>
              <a:buClr>
                <a:srgbClr val="4472C4"/>
              </a:buClr>
              <a:buFont typeface="Noto Sans Symbols"/>
              <a:buChar char="✔"/>
            </a:pPr>
            <a:r>
              <a:rPr lang="da-DK" dirty="0">
                <a:solidFill>
                  <a:srgbClr val="FF0000"/>
                </a:solidFill>
              </a:rPr>
              <a:t>Investering nyt vandværk			68 </a:t>
            </a:r>
            <a:r>
              <a:rPr lang="da-DK" dirty="0" err="1">
                <a:solidFill>
                  <a:srgbClr val="FF0000"/>
                </a:solidFill>
              </a:rPr>
              <a:t>mDKK</a:t>
            </a:r>
            <a:r>
              <a:rPr lang="da-DK" dirty="0">
                <a:solidFill>
                  <a:srgbClr val="FF0000"/>
                </a:solidFill>
              </a:rPr>
              <a:t>	(2024)</a:t>
            </a:r>
          </a:p>
          <a:p>
            <a:pPr lvl="1">
              <a:spcBef>
                <a:spcPts val="0"/>
              </a:spcBef>
              <a:buClr>
                <a:srgbClr val="4472C4"/>
              </a:buClr>
            </a:pPr>
            <a:r>
              <a:rPr lang="da-DK" dirty="0">
                <a:solidFill>
                  <a:srgbClr val="000000"/>
                </a:solidFill>
              </a:rPr>
              <a:t>40% øgning i materialeomkostninger</a:t>
            </a:r>
          </a:p>
          <a:p>
            <a:pPr lvl="1">
              <a:spcBef>
                <a:spcPts val="0"/>
              </a:spcBef>
              <a:buClr>
                <a:srgbClr val="4472C4"/>
              </a:buClr>
            </a:pPr>
            <a:r>
              <a:rPr lang="da-DK" dirty="0">
                <a:solidFill>
                  <a:srgbClr val="000000"/>
                </a:solidFill>
              </a:rPr>
              <a:t>Salg af vand 390.000 m3/år</a:t>
            </a:r>
          </a:p>
          <a:p>
            <a:pPr lvl="1">
              <a:spcBef>
                <a:spcPts val="0"/>
              </a:spcBef>
              <a:buClr>
                <a:srgbClr val="4472C4"/>
              </a:buClr>
            </a:pPr>
            <a:r>
              <a:rPr lang="da-DK" dirty="0">
                <a:solidFill>
                  <a:srgbClr val="000000"/>
                </a:solidFill>
              </a:rPr>
              <a:t>Forberedt til udvidelser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Noto Sans Symbols"/>
              <a:buChar char="✔"/>
            </a:pPr>
            <a:endParaRPr lang="da-DK" dirty="0"/>
          </a:p>
          <a:p>
            <a:pPr marL="365760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lang="da-DK" dirty="0"/>
          </a:p>
          <a:p>
            <a:pPr marL="365760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da-DK" dirty="0"/>
              <a:t>				plus moms og vandafgifter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Noto Sans Symbols"/>
              <a:buNone/>
            </a:pPr>
            <a:endParaRPr dirty="0"/>
          </a:p>
        </p:txBody>
      </p:sp>
      <p:pic>
        <p:nvPicPr>
          <p:cNvPr id="381" name="Google Shape;381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7164" y="5298627"/>
            <a:ext cx="2272886" cy="108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34913" y="5589875"/>
            <a:ext cx="2272875" cy="306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79425" y="5896713"/>
            <a:ext cx="5188575" cy="70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6846569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da-DK" dirty="0"/>
              <a:t>Økonomi – vandpris i dag og fremover (2024)</a:t>
            </a:r>
            <a:endParaRPr dirty="0"/>
          </a:p>
        </p:txBody>
      </p:sp>
      <p:sp>
        <p:nvSpPr>
          <p:cNvPr id="380" name="Google Shape;380;p4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>
              <a:spcBef>
                <a:spcPts val="0"/>
              </a:spcBef>
              <a:buClr>
                <a:srgbClr val="4472C4"/>
              </a:buClr>
              <a:buFont typeface="Noto Sans Symbols"/>
              <a:buChar char="✔"/>
            </a:pPr>
            <a:r>
              <a:rPr lang="da-DK" dirty="0">
                <a:solidFill>
                  <a:srgbClr val="000000"/>
                </a:solidFill>
              </a:rPr>
              <a:t>Investering nyt vandværk			68 </a:t>
            </a:r>
            <a:r>
              <a:rPr lang="da-DK" dirty="0" err="1">
                <a:solidFill>
                  <a:srgbClr val="000000"/>
                </a:solidFill>
              </a:rPr>
              <a:t>mDKK</a:t>
            </a:r>
            <a:endParaRPr lang="da-DK" dirty="0">
              <a:solidFill>
                <a:srgbClr val="000000"/>
              </a:solidFill>
            </a:endParaRPr>
          </a:p>
          <a:p>
            <a:pPr lvl="1">
              <a:spcBef>
                <a:spcPts val="0"/>
              </a:spcBef>
              <a:buClr>
                <a:srgbClr val="4472C4"/>
              </a:buClr>
            </a:pPr>
            <a:r>
              <a:rPr lang="da-DK" dirty="0">
                <a:solidFill>
                  <a:srgbClr val="000000"/>
                </a:solidFill>
              </a:rPr>
              <a:t>40% øgning i materialeomkostninger</a:t>
            </a:r>
          </a:p>
          <a:p>
            <a:pPr lvl="1">
              <a:spcBef>
                <a:spcPts val="0"/>
              </a:spcBef>
              <a:buClr>
                <a:srgbClr val="4472C4"/>
              </a:buClr>
            </a:pPr>
            <a:r>
              <a:rPr lang="da-DK" dirty="0">
                <a:solidFill>
                  <a:srgbClr val="000000"/>
                </a:solidFill>
              </a:rPr>
              <a:t>Salg af vand 390.000 m3/år</a:t>
            </a:r>
          </a:p>
          <a:p>
            <a:pPr lvl="1">
              <a:spcBef>
                <a:spcPts val="0"/>
              </a:spcBef>
              <a:buClr>
                <a:srgbClr val="4472C4"/>
              </a:buClr>
            </a:pPr>
            <a:r>
              <a:rPr lang="da-DK" dirty="0">
                <a:solidFill>
                  <a:srgbClr val="000000"/>
                </a:solidFill>
              </a:rPr>
              <a:t>Forberedt til udvidelser</a:t>
            </a:r>
          </a:p>
          <a:p>
            <a:pPr lvl="1">
              <a:spcBef>
                <a:spcPts val="0"/>
              </a:spcBef>
              <a:buClr>
                <a:srgbClr val="4472C4"/>
              </a:buClr>
            </a:pPr>
            <a:endParaRPr lang="da-DK" dirty="0">
              <a:solidFill>
                <a:srgbClr val="000000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Char char="✔"/>
            </a:pPr>
            <a:r>
              <a:rPr lang="da-DK" dirty="0"/>
              <a:t>Vandpris 2021					11 DKK/m3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Noto Sans Symbols"/>
              <a:buChar char="✔"/>
            </a:pPr>
            <a:r>
              <a:rPr lang="da-DK" dirty="0"/>
              <a:t>Vandpris 2024					12 DKK/m3</a:t>
            </a:r>
          </a:p>
          <a:p>
            <a:pPr marL="228600" indent="-228600">
              <a:buFont typeface="Noto Sans Symbols"/>
              <a:buChar char="✔"/>
            </a:pPr>
            <a:r>
              <a:rPr lang="da-DK" dirty="0">
                <a:solidFill>
                  <a:srgbClr val="FF0000"/>
                </a:solidFill>
              </a:rPr>
              <a:t>Vandpris 2026					19 DKK/m3</a:t>
            </a:r>
            <a:endParaRPr dirty="0">
              <a:solidFill>
                <a:srgbClr val="FF0000"/>
              </a:solidFill>
            </a:endParaRPr>
          </a:p>
          <a:p>
            <a:pPr marL="365760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lang="da-DK" dirty="0"/>
          </a:p>
          <a:p>
            <a:pPr marL="365760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da-DK" dirty="0"/>
              <a:t>				plus moms og vandafgifter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Noto Sans Symbols"/>
              <a:buNone/>
            </a:pPr>
            <a:endParaRPr dirty="0"/>
          </a:p>
        </p:txBody>
      </p:sp>
      <p:pic>
        <p:nvPicPr>
          <p:cNvPr id="381" name="Google Shape;381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7164" y="5298627"/>
            <a:ext cx="2272886" cy="108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34913" y="5589875"/>
            <a:ext cx="2272875" cy="306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79425" y="5896713"/>
            <a:ext cx="5188575" cy="70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da-DK" dirty="0"/>
              <a:t>Vandpris i dag (2024)</a:t>
            </a:r>
            <a:endParaRPr dirty="0"/>
          </a:p>
        </p:txBody>
      </p:sp>
      <p:sp>
        <p:nvSpPr>
          <p:cNvPr id="380" name="Google Shape;380;p4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Char char="✔"/>
            </a:pPr>
            <a:r>
              <a:rPr lang="da-DK" dirty="0"/>
              <a:t>Borup Vandværk					12 DKK/m3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Noto Sans Symbols"/>
              <a:buChar char="✔"/>
            </a:pPr>
            <a:r>
              <a:rPr lang="da-DK" dirty="0"/>
              <a:t>Nr. Dalby-Kimmerslev Vandværk		19 DKK/m3	(2023)</a:t>
            </a:r>
          </a:p>
          <a:p>
            <a:pPr marL="228600" indent="-228600">
              <a:buFont typeface="Noto Sans Symbols"/>
              <a:buChar char="✔"/>
            </a:pPr>
            <a:r>
              <a:rPr lang="da-DK" dirty="0">
                <a:solidFill>
                  <a:schemeClr val="tx1"/>
                </a:solidFill>
              </a:rPr>
              <a:t>Køge Vandværk					16 DKK/m3</a:t>
            </a:r>
          </a:p>
          <a:p>
            <a:pPr marL="228600" indent="-228600">
              <a:buFont typeface="Noto Sans Symbols"/>
              <a:buChar char="✔"/>
            </a:pPr>
            <a:r>
              <a:rPr lang="da-DK" dirty="0">
                <a:solidFill>
                  <a:schemeClr val="tx1"/>
                </a:solidFill>
              </a:rPr>
              <a:t>Solrød Vandværk (blødgøring)		21 DKK/m3</a:t>
            </a:r>
          </a:p>
          <a:p>
            <a:pPr marL="228600" indent="-228600">
              <a:buFont typeface="Noto Sans Symbols"/>
              <a:buChar char="✔"/>
            </a:pPr>
            <a:r>
              <a:rPr lang="da-DK" dirty="0">
                <a:solidFill>
                  <a:srgbClr val="FF0000"/>
                </a:solidFill>
              </a:rPr>
              <a:t>Borup Vandværk	 (blødgøring)		19 DKK/m3	(2026)</a:t>
            </a:r>
          </a:p>
          <a:p>
            <a:pPr marL="228600" indent="-228600">
              <a:buFont typeface="Noto Sans Symbols"/>
              <a:buChar char="✔"/>
            </a:pPr>
            <a:endParaRPr lang="da-DK" dirty="0">
              <a:solidFill>
                <a:schemeClr val="tx1"/>
              </a:solidFill>
            </a:endParaRPr>
          </a:p>
          <a:p>
            <a:pPr marL="228600" indent="-228600">
              <a:buFont typeface="Noto Sans Symbols"/>
              <a:buChar char="✔"/>
            </a:pPr>
            <a:r>
              <a:rPr lang="da-DK" dirty="0">
                <a:solidFill>
                  <a:schemeClr val="tx1"/>
                </a:solidFill>
              </a:rPr>
              <a:t>Vandafledning					40 DKK/m3</a:t>
            </a:r>
            <a:endParaRPr dirty="0">
              <a:solidFill>
                <a:schemeClr val="tx1"/>
              </a:solidFill>
            </a:endParaRPr>
          </a:p>
          <a:p>
            <a:pPr marL="365760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lang="da-DK" dirty="0"/>
          </a:p>
          <a:p>
            <a:pPr marL="365760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da-DK" dirty="0"/>
              <a:t>				plus moms og vandafgifter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Noto Sans Symbols"/>
              <a:buNone/>
            </a:pPr>
            <a:endParaRPr dirty="0"/>
          </a:p>
        </p:txBody>
      </p:sp>
      <p:pic>
        <p:nvPicPr>
          <p:cNvPr id="381" name="Google Shape;381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7164" y="5298627"/>
            <a:ext cx="2272886" cy="108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34913" y="5589875"/>
            <a:ext cx="2272875" cy="306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79425" y="5896713"/>
            <a:ext cx="5188575" cy="70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9002761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4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None/>
            </a:pPr>
            <a:endParaRPr lang="da-DK" b="1" i="1" dirty="0"/>
          </a:p>
          <a:p>
            <a:pPr marL="228600" lvl="0" indent="-50800" algn="ctr">
              <a:spcBef>
                <a:spcPts val="0"/>
              </a:spcBef>
              <a:buNone/>
            </a:pPr>
            <a:r>
              <a:rPr lang="da-DK" sz="4400" dirty="0">
                <a:solidFill>
                  <a:srgbClr val="4472C4"/>
                </a:solidFill>
              </a:rPr>
              <a:t>	</a:t>
            </a:r>
            <a:r>
              <a:rPr lang="da-DK" sz="5400" dirty="0">
                <a:solidFill>
                  <a:srgbClr val="4472C4"/>
                </a:solidFill>
              </a:rPr>
              <a:t>Spørgsmål?</a:t>
            </a:r>
          </a:p>
          <a:p>
            <a:pPr marL="228600" lvl="0" indent="-50800">
              <a:spcBef>
                <a:spcPts val="0"/>
              </a:spcBef>
              <a:buNone/>
            </a:pPr>
            <a:endParaRPr lang="da-DK" sz="5400" b="1" i="1" dirty="0">
              <a:solidFill>
                <a:srgbClr val="4472C4"/>
              </a:solidFill>
            </a:endParaRPr>
          </a:p>
          <a:p>
            <a:pPr marL="228600" lvl="0" indent="-50800">
              <a:spcBef>
                <a:spcPts val="0"/>
              </a:spcBef>
              <a:buNone/>
            </a:pPr>
            <a:r>
              <a:rPr lang="da-DK" b="1" i="1" dirty="0">
                <a:solidFill>
                  <a:srgbClr val="4472C4"/>
                </a:solidFill>
              </a:rPr>
              <a:t>							</a:t>
            </a:r>
          </a:p>
        </p:txBody>
      </p:sp>
      <p:sp>
        <p:nvSpPr>
          <p:cNvPr id="399" name="Google Shape;399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a-DK"/>
              <a:t>25</a:t>
            </a:fld>
            <a:r>
              <a:rPr lang="da-DK">
                <a:solidFill>
                  <a:schemeClr val="lt1"/>
                </a:solidFill>
              </a:rPr>
              <a:t>...</a:t>
            </a:r>
            <a:endParaRPr/>
          </a:p>
        </p:txBody>
      </p:sp>
      <p:pic>
        <p:nvPicPr>
          <p:cNvPr id="400" name="Google Shape;400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04313" y="6203429"/>
            <a:ext cx="1590675" cy="566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7164" y="5298627"/>
            <a:ext cx="2272886" cy="108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34913" y="5589875"/>
            <a:ext cx="2272875" cy="306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4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79425" y="5896713"/>
            <a:ext cx="5188575" cy="70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da-DK"/>
              <a:t>“Fremtidens digitale vandværk”</a:t>
            </a:r>
            <a:endParaRPr/>
          </a:p>
        </p:txBody>
      </p:sp>
      <p:sp>
        <p:nvSpPr>
          <p:cNvPr id="167" name="Google Shape;167;p21"/>
          <p:cNvSpPr txBox="1">
            <a:spLocks noGrp="1"/>
          </p:cNvSpPr>
          <p:nvPr>
            <p:ph type="body" idx="1"/>
          </p:nvPr>
        </p:nvSpPr>
        <p:spPr>
          <a:xfrm>
            <a:off x="838200" y="1428751"/>
            <a:ext cx="10515600" cy="47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300" dirty="0"/>
          </a:p>
          <a:p>
            <a:pPr marL="228600" lvl="0" indent="-279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Char char="•"/>
            </a:pPr>
            <a:r>
              <a:rPr lang="da-DK" sz="3600" dirty="0"/>
              <a:t>Et samarbejde mellem Krüger A/S, Danske Vandværker og Borup Vandværk</a:t>
            </a:r>
            <a:endParaRPr sz="36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dirty="0"/>
          </a:p>
          <a:p>
            <a:pPr marL="228600" lvl="0" indent="-279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da-DK" sz="3600" dirty="0"/>
              <a:t>Projektet er støttet af Miljøministeriet, fordi det indeholder udviklingselementer til brug for andre privatejede vandværker i Danmark</a:t>
            </a:r>
            <a:endParaRPr sz="3600" dirty="0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8" name="Google Shape;168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a-DK"/>
              <a:t>3</a:t>
            </a:fld>
            <a:r>
              <a:rPr lang="da-DK">
                <a:solidFill>
                  <a:schemeClr val="lt1"/>
                </a:solidFill>
              </a:rPr>
              <a:t>...</a:t>
            </a:r>
            <a:endParaRPr/>
          </a:p>
        </p:txBody>
      </p:sp>
      <p:pic>
        <p:nvPicPr>
          <p:cNvPr id="169" name="Google Shape;169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04313" y="6203429"/>
            <a:ext cx="1590675" cy="566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7164" y="5298627"/>
            <a:ext cx="2272886" cy="108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34913" y="5589875"/>
            <a:ext cx="2272875" cy="306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79425" y="5896713"/>
            <a:ext cx="5188575" cy="70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da-DK"/>
              <a:t>Fremtidens digitale vandværk</a:t>
            </a:r>
            <a:endParaRPr/>
          </a:p>
        </p:txBody>
      </p:sp>
      <p:sp>
        <p:nvSpPr>
          <p:cNvPr id="178" name="Google Shape;178;p22"/>
          <p:cNvSpPr txBox="1">
            <a:spLocks noGrp="1"/>
          </p:cNvSpPr>
          <p:nvPr>
            <p:ph type="body" idx="1"/>
          </p:nvPr>
        </p:nvSpPr>
        <p:spPr>
          <a:xfrm>
            <a:off x="838200" y="1489975"/>
            <a:ext cx="10515600" cy="5123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3600" dirty="0"/>
              <a:t>Projektet skal munde ud i et fuldskala bud på, hvordan mindre privatejede vandforsyninger skal se ud i en fremtid med mulighed for:</a:t>
            </a:r>
            <a:endParaRPr sz="3600" dirty="0"/>
          </a:p>
          <a:p>
            <a:pPr marL="1371600" lvl="1" indent="-425450" algn="l" rtl="0">
              <a:spcBef>
                <a:spcPts val="0"/>
              </a:spcBef>
              <a:spcAft>
                <a:spcPts val="0"/>
              </a:spcAft>
              <a:buSzPts val="3100"/>
              <a:buChar char="○"/>
            </a:pPr>
            <a:r>
              <a:rPr lang="da-DK" sz="3100" dirty="0"/>
              <a:t>sikker og kosteffektiv forsyning</a:t>
            </a:r>
            <a:endParaRPr sz="3100" dirty="0"/>
          </a:p>
          <a:p>
            <a:pPr marL="1371600" lvl="1" indent="-425450" algn="l" rtl="0">
              <a:spcBef>
                <a:spcPts val="0"/>
              </a:spcBef>
              <a:spcAft>
                <a:spcPts val="0"/>
              </a:spcAft>
              <a:buSzPts val="3100"/>
              <a:buChar char="○"/>
            </a:pPr>
            <a:r>
              <a:rPr lang="da-DK" sz="3100" dirty="0"/>
              <a:t>altid rent vand uanset </a:t>
            </a:r>
            <a:r>
              <a:rPr lang="da-DK" sz="3100" dirty="0" err="1"/>
              <a:t>råvandsressourcen</a:t>
            </a:r>
            <a:endParaRPr sz="3100" dirty="0"/>
          </a:p>
          <a:p>
            <a:pPr marL="1371600" lvl="1" indent="-425450">
              <a:spcBef>
                <a:spcPts val="0"/>
              </a:spcBef>
              <a:buSzPts val="3100"/>
              <a:buFont typeface="Arial"/>
              <a:buChar char="○"/>
            </a:pPr>
            <a:r>
              <a:rPr lang="da-DK" sz="3100" dirty="0"/>
              <a:t>vidtgående brug af digitalisering og automatisering</a:t>
            </a:r>
          </a:p>
          <a:p>
            <a:pPr marL="1371600" lvl="1" indent="-425450" algn="l" rtl="0">
              <a:spcBef>
                <a:spcPts val="0"/>
              </a:spcBef>
              <a:spcAft>
                <a:spcPts val="0"/>
              </a:spcAft>
              <a:buSzPts val="3100"/>
              <a:buChar char="○"/>
            </a:pPr>
            <a:r>
              <a:rPr lang="da-DK" sz="3100" dirty="0"/>
              <a:t>videregående vandbehandling (herunder blødgøring)</a:t>
            </a:r>
            <a:endParaRPr sz="3100" dirty="0"/>
          </a:p>
          <a:p>
            <a:pPr marL="1371600" lvl="1" indent="-425450" algn="l" rtl="0">
              <a:spcBef>
                <a:spcPts val="0"/>
              </a:spcBef>
              <a:spcAft>
                <a:spcPts val="0"/>
              </a:spcAft>
              <a:buSzPts val="3100"/>
              <a:buChar char="○"/>
            </a:pPr>
            <a:r>
              <a:rPr lang="da-DK" sz="3100" dirty="0"/>
              <a:t>mere lokal forankring og samarbejde</a:t>
            </a:r>
            <a:endParaRPr sz="3100" dirty="0"/>
          </a:p>
          <a:p>
            <a:pPr marL="1371600" lvl="1" indent="-425450" algn="l" rtl="0">
              <a:spcBef>
                <a:spcPts val="0"/>
              </a:spcBef>
              <a:spcAft>
                <a:spcPts val="0"/>
              </a:spcAft>
              <a:buSzPts val="3100"/>
              <a:buChar char="○"/>
            </a:pPr>
            <a:r>
              <a:rPr lang="da-DK" sz="3100" dirty="0"/>
              <a:t>øget miljøkvalitet og renere energiforbrug</a:t>
            </a:r>
            <a:endParaRPr sz="3100" dirty="0"/>
          </a:p>
          <a:p>
            <a:pPr marL="1371600" lvl="1" indent="-425450" algn="l" rtl="0">
              <a:spcBef>
                <a:spcPts val="0"/>
              </a:spcBef>
              <a:spcAft>
                <a:spcPts val="0"/>
              </a:spcAft>
              <a:buSzPts val="3100"/>
              <a:buChar char="○"/>
            </a:pPr>
            <a:r>
              <a:rPr lang="da-DK" sz="3100" dirty="0"/>
              <a:t>endnu mere fokus på effekt af </a:t>
            </a:r>
            <a:r>
              <a:rPr lang="da-DK" sz="3100" dirty="0" err="1"/>
              <a:t>FNs</a:t>
            </a:r>
            <a:r>
              <a:rPr lang="da-DK" sz="3100" dirty="0"/>
              <a:t> verdensmål</a:t>
            </a:r>
            <a:endParaRPr sz="3100" dirty="0">
              <a:latin typeface="Arial"/>
              <a:ea typeface="Arial"/>
              <a:cs typeface="Arial"/>
              <a:sym typeface="Arial"/>
            </a:endParaRPr>
          </a:p>
          <a:p>
            <a:pPr marL="9144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900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8675" y="2589500"/>
            <a:ext cx="9906901" cy="3893125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3"/>
          <p:cNvSpPr txBox="1">
            <a:spLocks noGrp="1"/>
          </p:cNvSpPr>
          <p:nvPr>
            <p:ph type="title"/>
          </p:nvPr>
        </p:nvSpPr>
        <p:spPr>
          <a:xfrm>
            <a:off x="838200" y="208900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-DK"/>
              <a:t>Princip for rensning af drikkevandet i Borup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85" name="Google Shape;185;p23"/>
          <p:cNvSpPr txBox="1"/>
          <p:nvPr/>
        </p:nvSpPr>
        <p:spPr>
          <a:xfrm>
            <a:off x="1366650" y="2703450"/>
            <a:ext cx="11598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600" b="1">
                <a:latin typeface="Calibri"/>
                <a:ea typeface="Calibri"/>
                <a:cs typeface="Calibri"/>
                <a:sym typeface="Calibri"/>
              </a:rPr>
              <a:t>Indvinding</a:t>
            </a:r>
            <a:endParaRPr sz="16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23"/>
          <p:cNvSpPr txBox="1"/>
          <p:nvPr/>
        </p:nvSpPr>
        <p:spPr>
          <a:xfrm>
            <a:off x="2650025" y="1957000"/>
            <a:ext cx="18456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600" b="1">
                <a:latin typeface="Calibri"/>
                <a:ea typeface="Calibri"/>
                <a:cs typeface="Calibri"/>
                <a:sym typeface="Calibri"/>
              </a:rPr>
              <a:t>Beluftning</a:t>
            </a:r>
            <a:endParaRPr sz="1600" b="1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-"/>
            </a:pPr>
            <a:r>
              <a:rPr lang="da-DK" sz="1200">
                <a:latin typeface="Calibri"/>
                <a:ea typeface="Calibri"/>
                <a:cs typeface="Calibri"/>
                <a:sym typeface="Calibri"/>
              </a:rPr>
              <a:t>Iltning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-"/>
            </a:pPr>
            <a:r>
              <a:rPr lang="da-DK" sz="1200">
                <a:latin typeface="Calibri"/>
                <a:ea typeface="Calibri"/>
                <a:cs typeface="Calibri"/>
                <a:sym typeface="Calibri"/>
              </a:rPr>
              <a:t>Afblæsning(metan)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23"/>
          <p:cNvSpPr txBox="1"/>
          <p:nvPr/>
        </p:nvSpPr>
        <p:spPr>
          <a:xfrm>
            <a:off x="4437400" y="1604300"/>
            <a:ext cx="16638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600" b="1" dirty="0">
                <a:latin typeface="Calibri"/>
                <a:ea typeface="Calibri"/>
                <a:cs typeface="Calibri"/>
                <a:sym typeface="Calibri"/>
              </a:rPr>
              <a:t>Filtrering</a:t>
            </a:r>
            <a:endParaRPr sz="1600" b="1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-"/>
            </a:pPr>
            <a:r>
              <a:rPr lang="da-DK" sz="1200" dirty="0">
                <a:latin typeface="Calibri"/>
                <a:ea typeface="Calibri"/>
                <a:cs typeface="Calibri"/>
                <a:sym typeface="Calibri"/>
              </a:rPr>
              <a:t>Jernfjernelse</a:t>
            </a:r>
            <a:endParaRPr sz="12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-"/>
            </a:pPr>
            <a:r>
              <a:rPr lang="da-DK" sz="1200" dirty="0">
                <a:latin typeface="Calibri"/>
                <a:ea typeface="Calibri"/>
                <a:cs typeface="Calibri"/>
                <a:sym typeface="Calibri"/>
              </a:rPr>
              <a:t>Ammonium-</a:t>
            </a:r>
            <a:endParaRPr sz="12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200" dirty="0">
                <a:latin typeface="Calibri"/>
                <a:ea typeface="Calibri"/>
                <a:cs typeface="Calibri"/>
                <a:sym typeface="Calibri"/>
              </a:rPr>
              <a:t>reduktion</a:t>
            </a:r>
            <a:endParaRPr sz="12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23"/>
          <p:cNvSpPr txBox="1"/>
          <p:nvPr/>
        </p:nvSpPr>
        <p:spPr>
          <a:xfrm>
            <a:off x="6101200" y="1754250"/>
            <a:ext cx="16638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600" b="1" dirty="0">
                <a:latin typeface="Calibri"/>
                <a:ea typeface="Calibri"/>
                <a:cs typeface="Calibri"/>
                <a:sym typeface="Calibri"/>
              </a:rPr>
              <a:t>Blødgøring</a:t>
            </a:r>
            <a:endParaRPr sz="1600" b="1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-"/>
            </a:pPr>
            <a:r>
              <a:rPr lang="da-DK" sz="1200" dirty="0">
                <a:latin typeface="Calibri"/>
                <a:ea typeface="Calibri"/>
                <a:cs typeface="Calibri"/>
                <a:sym typeface="Calibri"/>
              </a:rPr>
              <a:t>Kalkreduktion</a:t>
            </a:r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23"/>
          <p:cNvSpPr txBox="1"/>
          <p:nvPr/>
        </p:nvSpPr>
        <p:spPr>
          <a:xfrm>
            <a:off x="7547400" y="2087850"/>
            <a:ext cx="2028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600" b="1">
                <a:latin typeface="Calibri"/>
                <a:ea typeface="Calibri"/>
                <a:cs typeface="Calibri"/>
                <a:sym typeface="Calibri"/>
              </a:rPr>
              <a:t>Rentvandsbeholder</a:t>
            </a:r>
            <a:endParaRPr sz="1600" b="1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-"/>
            </a:pPr>
            <a:r>
              <a:rPr lang="da-DK" sz="1200">
                <a:latin typeface="Calibri"/>
                <a:ea typeface="Calibri"/>
                <a:cs typeface="Calibri"/>
                <a:sym typeface="Calibri"/>
              </a:rPr>
              <a:t>Forbrugsudsligning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23"/>
          <p:cNvSpPr txBox="1"/>
          <p:nvPr/>
        </p:nvSpPr>
        <p:spPr>
          <a:xfrm>
            <a:off x="9325800" y="2589500"/>
            <a:ext cx="2028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600" b="1">
                <a:latin typeface="Calibri"/>
                <a:ea typeface="Calibri"/>
                <a:cs typeface="Calibri"/>
                <a:sym typeface="Calibri"/>
              </a:rPr>
              <a:t>Udpumpning</a:t>
            </a:r>
            <a:endParaRPr sz="1600" b="1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da-DK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Tryksætning</a:t>
            </a:r>
            <a:endParaRPr sz="16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23"/>
          <p:cNvSpPr txBox="1"/>
          <p:nvPr/>
        </p:nvSpPr>
        <p:spPr>
          <a:xfrm>
            <a:off x="9656500" y="3569800"/>
            <a:ext cx="2028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600" b="1">
                <a:latin typeface="Calibri"/>
                <a:ea typeface="Calibri"/>
                <a:cs typeface="Calibri"/>
                <a:sym typeface="Calibri"/>
              </a:rPr>
              <a:t>UV behandling</a:t>
            </a:r>
            <a:endParaRPr sz="1600" b="1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da-DK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Hygiejnisk sikkerhed</a:t>
            </a:r>
            <a:endParaRPr sz="1600" b="1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92" name="Google Shape;192;p23"/>
          <p:cNvCxnSpPr/>
          <p:nvPr/>
        </p:nvCxnSpPr>
        <p:spPr>
          <a:xfrm>
            <a:off x="2202825" y="3182875"/>
            <a:ext cx="197700" cy="620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3" name="Google Shape;193;p23"/>
          <p:cNvCxnSpPr/>
          <p:nvPr/>
        </p:nvCxnSpPr>
        <p:spPr>
          <a:xfrm>
            <a:off x="3830225" y="2724325"/>
            <a:ext cx="395700" cy="359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4" name="Google Shape;194;p23"/>
          <p:cNvCxnSpPr/>
          <p:nvPr/>
        </p:nvCxnSpPr>
        <p:spPr>
          <a:xfrm>
            <a:off x="5232850" y="2571475"/>
            <a:ext cx="162000" cy="557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5" name="Google Shape;195;p23"/>
          <p:cNvCxnSpPr/>
          <p:nvPr/>
        </p:nvCxnSpPr>
        <p:spPr>
          <a:xfrm flipH="1">
            <a:off x="6383550" y="2391650"/>
            <a:ext cx="180000" cy="629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6" name="Google Shape;196;p23"/>
          <p:cNvCxnSpPr/>
          <p:nvPr/>
        </p:nvCxnSpPr>
        <p:spPr>
          <a:xfrm flipH="1">
            <a:off x="8029150" y="2604450"/>
            <a:ext cx="413100" cy="506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7" name="Google Shape;197;p23"/>
          <p:cNvCxnSpPr/>
          <p:nvPr/>
        </p:nvCxnSpPr>
        <p:spPr>
          <a:xfrm flipH="1">
            <a:off x="8582300" y="2877625"/>
            <a:ext cx="737700" cy="871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8" name="Google Shape;198;p23"/>
          <p:cNvCxnSpPr/>
          <p:nvPr/>
        </p:nvCxnSpPr>
        <p:spPr>
          <a:xfrm rot="10800000">
            <a:off x="8910100" y="3704500"/>
            <a:ext cx="746400" cy="161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" name="Tekstfelt 17">
            <a:extLst>
              <a:ext uri="{FF2B5EF4-FFF2-40B4-BE49-F238E27FC236}">
                <a16:creationId xmlns:a16="http://schemas.microsoft.com/office/drawing/2014/main" id="{2F098F5D-FC40-40F6-816A-6C6EAD179711}"/>
              </a:ext>
            </a:extLst>
          </p:cNvPr>
          <p:cNvSpPr txBox="1"/>
          <p:nvPr/>
        </p:nvSpPr>
        <p:spPr>
          <a:xfrm>
            <a:off x="9204694" y="5045361"/>
            <a:ext cx="35917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chemeClr val="tx1"/>
                </a:solidFill>
              </a:rPr>
              <a:t>Kapacitet:</a:t>
            </a:r>
          </a:p>
          <a:p>
            <a:r>
              <a:rPr lang="da-DK" dirty="0">
                <a:solidFill>
                  <a:schemeClr val="tx1"/>
                </a:solidFill>
              </a:rPr>
              <a:t>  500.000 m</a:t>
            </a:r>
            <a:r>
              <a:rPr lang="da-DK" baseline="30000" dirty="0">
                <a:solidFill>
                  <a:schemeClr val="tx1"/>
                </a:solidFill>
              </a:rPr>
              <a:t>3</a:t>
            </a:r>
            <a:r>
              <a:rPr lang="da-DK" dirty="0">
                <a:solidFill>
                  <a:schemeClr val="tx1"/>
                </a:solidFill>
              </a:rPr>
              <a:t>/år</a:t>
            </a:r>
          </a:p>
          <a:p>
            <a:r>
              <a:rPr lang="da-DK" dirty="0">
                <a:solidFill>
                  <a:schemeClr val="tx1"/>
                </a:solidFill>
              </a:rPr>
              <a:t>  Max 155 m</a:t>
            </a:r>
            <a:r>
              <a:rPr lang="da-DK" baseline="30000" dirty="0">
                <a:solidFill>
                  <a:schemeClr val="tx1"/>
                </a:solidFill>
              </a:rPr>
              <a:t>3</a:t>
            </a:r>
            <a:r>
              <a:rPr lang="da-DK" dirty="0">
                <a:solidFill>
                  <a:schemeClr val="tx1"/>
                </a:solidFill>
              </a:rPr>
              <a:t>/time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dirty="0"/>
              <a:t>CARIX anlæg til blødgøring</a:t>
            </a:r>
            <a:endParaRPr dirty="0"/>
          </a:p>
        </p:txBody>
      </p:sp>
      <p:pic>
        <p:nvPicPr>
          <p:cNvPr id="238" name="Google Shape;23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81200" y="1492025"/>
            <a:ext cx="7530700" cy="5027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Clr>
                <a:srgbClr val="0070C0"/>
              </a:buClr>
              <a:buSzPts val="4400"/>
            </a:pPr>
            <a:r>
              <a:rPr lang="da-DK" dirty="0">
                <a:solidFill>
                  <a:srgbClr val="0070C0"/>
                </a:solidFill>
              </a:rPr>
              <a:t>Hvorfor CARIX?</a:t>
            </a:r>
            <a:endParaRPr dirty="0"/>
          </a:p>
        </p:txBody>
      </p:sp>
      <p:sp>
        <p:nvSpPr>
          <p:cNvPr id="124" name="Google Shape;124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4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indent="-406400">
              <a:buClr>
                <a:srgbClr val="4472C4"/>
              </a:buClr>
              <a:buSzPts val="2800"/>
              <a:buFont typeface="Wingdings" panose="05000000000000000000" pitchFamily="2" charset="2"/>
              <a:buChar char="ü"/>
            </a:pPr>
            <a:r>
              <a:rPr lang="da-DK" sz="3200" dirty="0">
                <a:solidFill>
                  <a:srgbClr val="00B050"/>
                </a:solidFill>
              </a:rPr>
              <a:t>Ingen brug af kemi</a:t>
            </a:r>
          </a:p>
          <a:p>
            <a:pPr lvl="0" indent="-406400">
              <a:buClr>
                <a:srgbClr val="4472C4"/>
              </a:buClr>
              <a:buSzPts val="2800"/>
              <a:buFont typeface="Wingdings" panose="05000000000000000000" pitchFamily="2" charset="2"/>
              <a:buChar char="ü"/>
            </a:pPr>
            <a:r>
              <a:rPr lang="da-DK" sz="3200" dirty="0">
                <a:solidFill>
                  <a:srgbClr val="00B050"/>
                </a:solidFill>
              </a:rPr>
              <a:t>Automatisk proces</a:t>
            </a:r>
          </a:p>
          <a:p>
            <a:pPr lvl="0" indent="-406400">
              <a:buClr>
                <a:srgbClr val="4472C4"/>
              </a:buClr>
              <a:buSzPts val="2800"/>
              <a:buFont typeface="Wingdings" panose="05000000000000000000" pitchFamily="2" charset="2"/>
              <a:buChar char="ü"/>
            </a:pPr>
            <a:r>
              <a:rPr lang="da-DK" sz="3200" dirty="0">
                <a:solidFill>
                  <a:srgbClr val="00B050"/>
                </a:solidFill>
              </a:rPr>
              <a:t>Lave variable omkostninger</a:t>
            </a:r>
          </a:p>
          <a:p>
            <a:pPr lvl="0" indent="-406400">
              <a:buClr>
                <a:srgbClr val="4472C4"/>
              </a:buClr>
              <a:buSzPts val="2800"/>
              <a:buFont typeface="Wingdings" panose="05000000000000000000" pitchFamily="2" charset="2"/>
              <a:buChar char="ü"/>
            </a:pPr>
            <a:r>
              <a:rPr lang="da-DK" sz="3200" dirty="0">
                <a:solidFill>
                  <a:srgbClr val="00B050"/>
                </a:solidFill>
              </a:rPr>
              <a:t>Mulighed for udledning af spildevand til recipient</a:t>
            </a:r>
          </a:p>
          <a:p>
            <a:pPr lvl="0" indent="-406400">
              <a:buClr>
                <a:srgbClr val="4472C4"/>
              </a:buClr>
              <a:buSzPts val="2800"/>
              <a:buFont typeface="Wingdings" panose="05000000000000000000" pitchFamily="2" charset="2"/>
              <a:buChar char="ü"/>
            </a:pPr>
            <a:endParaRPr lang="da-DK" sz="3200" dirty="0">
              <a:solidFill>
                <a:srgbClr val="000000"/>
              </a:solidFill>
            </a:endParaRPr>
          </a:p>
          <a:p>
            <a:pPr lvl="0" indent="-406400">
              <a:buClr>
                <a:srgbClr val="4472C4"/>
              </a:buClr>
              <a:buSzPts val="2800"/>
              <a:buFont typeface="Wingdings" panose="05000000000000000000" pitchFamily="2" charset="2"/>
              <a:buChar char="ü"/>
            </a:pPr>
            <a:r>
              <a:rPr lang="da-DK" sz="3200" dirty="0">
                <a:solidFill>
                  <a:srgbClr val="FF0000"/>
                </a:solidFill>
              </a:rPr>
              <a:t>Høj investering</a:t>
            </a:r>
          </a:p>
          <a:p>
            <a:pPr marL="514350" lvl="0" indent="-3365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514350" lvl="0" indent="-3365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pic>
        <p:nvPicPr>
          <p:cNvPr id="125" name="Google Shape;12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7164" y="5298627"/>
            <a:ext cx="2272886" cy="108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34913" y="5589875"/>
            <a:ext cx="2272875" cy="306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79425" y="5896713"/>
            <a:ext cx="5188575" cy="70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0985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Clr>
                <a:srgbClr val="0070C0"/>
              </a:buClr>
              <a:buSzPts val="4400"/>
            </a:pPr>
            <a:r>
              <a:rPr lang="da-DK" dirty="0">
                <a:solidFill>
                  <a:srgbClr val="0070C0"/>
                </a:solidFill>
              </a:rPr>
              <a:t>CARIX er en gennemprøvet teknologi</a:t>
            </a:r>
            <a:endParaRPr dirty="0"/>
          </a:p>
        </p:txBody>
      </p:sp>
      <p:sp>
        <p:nvSpPr>
          <p:cNvPr id="124" name="Google Shape;124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4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indent="-406400">
              <a:buClr>
                <a:srgbClr val="4472C4"/>
              </a:buClr>
              <a:buSzPts val="2800"/>
              <a:buFont typeface="Wingdings" panose="05000000000000000000" pitchFamily="2" charset="2"/>
              <a:buChar char="ü"/>
            </a:pPr>
            <a:r>
              <a:rPr lang="da-DK" sz="3200" dirty="0">
                <a:solidFill>
                  <a:srgbClr val="00B050"/>
                </a:solidFill>
              </a:rPr>
              <a:t>Mere en 30 år i drift</a:t>
            </a:r>
          </a:p>
          <a:p>
            <a:pPr lvl="0" indent="-406400">
              <a:buClr>
                <a:srgbClr val="4472C4"/>
              </a:buClr>
              <a:buSzPts val="2800"/>
              <a:buFont typeface="Wingdings" panose="05000000000000000000" pitchFamily="2" charset="2"/>
              <a:buChar char="ü"/>
            </a:pPr>
            <a:r>
              <a:rPr lang="da-DK" sz="3200" dirty="0">
                <a:solidFill>
                  <a:srgbClr val="00B050"/>
                </a:solidFill>
              </a:rPr>
              <a:t>25 anlæg i produktion</a:t>
            </a:r>
          </a:p>
          <a:p>
            <a:pPr lvl="0" indent="-406400">
              <a:buClr>
                <a:srgbClr val="4472C4"/>
              </a:buClr>
              <a:buSzPts val="2800"/>
              <a:buFont typeface="Wingdings" panose="05000000000000000000" pitchFamily="2" charset="2"/>
              <a:buChar char="ü"/>
            </a:pPr>
            <a:r>
              <a:rPr lang="da-DK" sz="3200" dirty="0">
                <a:solidFill>
                  <a:srgbClr val="00B050"/>
                </a:solidFill>
              </a:rPr>
              <a:t>Godkendt efter DIN 19633: 2013-03</a:t>
            </a:r>
          </a:p>
          <a:p>
            <a:pPr lvl="0" indent="-406400">
              <a:buClr>
                <a:srgbClr val="4472C4"/>
              </a:buClr>
              <a:buSzPts val="2800"/>
              <a:buFont typeface="Wingdings" panose="05000000000000000000" pitchFamily="2" charset="2"/>
              <a:buChar char="ü"/>
            </a:pPr>
            <a:endParaRPr lang="da-DK" sz="3200" dirty="0">
              <a:solidFill>
                <a:srgbClr val="000000"/>
              </a:solidFill>
            </a:endParaRPr>
          </a:p>
          <a:p>
            <a:pPr marL="514350" lvl="0" indent="-3365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514350" lvl="0" indent="-3365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pic>
        <p:nvPicPr>
          <p:cNvPr id="125" name="Google Shape;12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7164" y="5298627"/>
            <a:ext cx="2272886" cy="108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34913" y="5589875"/>
            <a:ext cx="2272875" cy="306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79425" y="5896713"/>
            <a:ext cx="5188575" cy="70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8489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da-DK"/>
              <a:t>Bygnings idé</a:t>
            </a:r>
            <a:endParaRPr/>
          </a:p>
        </p:txBody>
      </p:sp>
      <p:pic>
        <p:nvPicPr>
          <p:cNvPr id="252" name="Google Shape;25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939375"/>
            <a:ext cx="11425074" cy="476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57375" y="212797"/>
            <a:ext cx="7492176" cy="338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1004</TotalTime>
  <Words>760</Words>
  <Application>Microsoft Office PowerPoint</Application>
  <PresentationFormat>Widescreen</PresentationFormat>
  <Paragraphs>148</Paragraphs>
  <Slides>25</Slides>
  <Notes>22</Notes>
  <HiddenSlides>1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Noto Sans Symbols</vt:lpstr>
      <vt:lpstr>Wingdings</vt:lpstr>
      <vt:lpstr>Office-tema</vt:lpstr>
      <vt:lpstr>1_Office-tema</vt:lpstr>
      <vt:lpstr>   Nyt Vandværk Fremtidens Digitale Vandværk</vt:lpstr>
      <vt:lpstr>Hvorfor nyt vandværk?</vt:lpstr>
      <vt:lpstr>“Fremtidens digitale vandværk”</vt:lpstr>
      <vt:lpstr>Fremtidens digitale vandværk</vt:lpstr>
      <vt:lpstr>Princip for rensning af drikkevandet i Borup</vt:lpstr>
      <vt:lpstr>CARIX anlæg til blødgøring</vt:lpstr>
      <vt:lpstr>Hvorfor CARIX?</vt:lpstr>
      <vt:lpstr>CARIX er en gennemprøvet teknologi</vt:lpstr>
      <vt:lpstr>Bygnings idé</vt:lpstr>
      <vt:lpstr>PowerPoint-præsentation</vt:lpstr>
      <vt:lpstr>PowerPoint-præsentation</vt:lpstr>
      <vt:lpstr>PowerPoint-præsentation</vt:lpstr>
      <vt:lpstr>Digitalisering</vt:lpstr>
      <vt:lpstr>PowerPoint-præsentation</vt:lpstr>
      <vt:lpstr>Større datamængder</vt:lpstr>
      <vt:lpstr>Bæredygtighed - det nye Borup Vandværk</vt:lpstr>
      <vt:lpstr>Bæredygtighed - det nye Borup Vandværk</vt:lpstr>
      <vt:lpstr>Bæredygtighed - det nye Borup Vandværk</vt:lpstr>
      <vt:lpstr>Samarbejde</vt:lpstr>
      <vt:lpstr>Projektmodel</vt:lpstr>
      <vt:lpstr>Økonomi – vandpris i dag og fremover (2021)</vt:lpstr>
      <vt:lpstr>Økonomi – investering i 2021 og i dag</vt:lpstr>
      <vt:lpstr>Økonomi – vandpris i dag og fremover (2024)</vt:lpstr>
      <vt:lpstr>Vandpris i dag (2024)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Borgermøde Nyt Borup Vandværk</dc:title>
  <dc:creator>cf</dc:creator>
  <cp:lastModifiedBy>Claus Fertin</cp:lastModifiedBy>
  <cp:revision>37</cp:revision>
  <cp:lastPrinted>2021-04-21T10:48:31Z</cp:lastPrinted>
  <dcterms:modified xsi:type="dcterms:W3CDTF">2024-04-17T14:17:01Z</dcterms:modified>
</cp:coreProperties>
</file>