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6" r:id="rId3"/>
    <p:sldId id="261" r:id="rId4"/>
    <p:sldId id="262" r:id="rId5"/>
    <p:sldId id="260" r:id="rId6"/>
    <p:sldId id="265" r:id="rId7"/>
    <p:sldId id="266" r:id="rId8"/>
    <p:sldId id="264" r:id="rId9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5CA604E4-074F-40ED-8F1C-6D4F008C079A}">
          <p14:sldIdLst>
            <p14:sldId id="263"/>
            <p14:sldId id="256"/>
            <p14:sldId id="261"/>
            <p14:sldId id="262"/>
            <p14:sldId id="260"/>
            <p14:sldId id="265"/>
            <p14:sldId id="266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332B"/>
    <a:srgbClr val="FE8A8A"/>
    <a:srgbClr val="DD1515"/>
    <a:srgbClr val="FE4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/>
    <p:restoredTop sz="94694"/>
  </p:normalViewPr>
  <p:slideViewPr>
    <p:cSldViewPr snapToGrid="0">
      <p:cViewPr varScale="1">
        <p:scale>
          <a:sx n="121" d="100"/>
          <a:sy n="121" d="100"/>
        </p:scale>
        <p:origin x="21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5" d="100"/>
          <a:sy n="115" d="100"/>
        </p:scale>
        <p:origin x="241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9D1C5065-E3AC-4665-A5AA-640D8D1DE5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29DBEE3-12BD-461F-93BE-D0D8948BB1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BE35F-3BCC-4E0C-AA83-F86AB655921E}" type="datetimeFigureOut">
              <a:rPr lang="da-DK" smtClean="0"/>
              <a:t>06.03.2024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F0B4F54D-37D3-493B-9499-27A0D3085BB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B1D793B-343B-4AB9-A508-CAFD0E4D63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F626E5-2B2E-4989-A1DE-5D4F9B71FE6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8022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F3FA1A-57F0-4F74-BC70-5B1AE056A208}" type="datetimeFigureOut">
              <a:rPr lang="da-DK" smtClean="0"/>
              <a:t>06.03.2024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67850-56D0-4459-AF1B-CBACE47782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0673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67850-56D0-4459-AF1B-CBACE4778237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8258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67850-56D0-4459-AF1B-CBACE4778237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5096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C67850-56D0-4459-AF1B-CBACE4778237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04762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3/6/24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0629-43A1-48D0-A1FB-CE19CC1AA5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694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3/6/24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0629-43A1-48D0-A1FB-CE19CC1AA5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973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3/6/24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0629-43A1-48D0-A1FB-CE19CC1AA5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661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DF2F033D-DC42-4D50-AA3A-3684BC65D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8" name="Pladsholder til sidefod 4">
            <a:extLst>
              <a:ext uri="{FF2B5EF4-FFF2-40B4-BE49-F238E27FC236}">
                <a16:creationId xmlns:a16="http://schemas.microsoft.com/office/drawing/2014/main" id="{AC73ED44-5108-4BE5-81D2-EB80CDD53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a-DK" dirty="0"/>
          </a:p>
        </p:txBody>
      </p:sp>
      <p:sp>
        <p:nvSpPr>
          <p:cNvPr id="9" name="Pladsholder til slidenummer 5">
            <a:extLst>
              <a:ext uri="{FF2B5EF4-FFF2-40B4-BE49-F238E27FC236}">
                <a16:creationId xmlns:a16="http://schemas.microsoft.com/office/drawing/2014/main" id="{604A1A1A-9771-4E51-BFFF-DEE6C00C1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5A70629-43A1-48D0-A1FB-CE19CC1AA5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65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3/6/24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0629-43A1-48D0-A1FB-CE19CC1AA5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056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3/6/24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0629-43A1-48D0-A1FB-CE19CC1AA5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1638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3/6/24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0629-43A1-48D0-A1FB-CE19CC1AA5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765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3/6/24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0629-43A1-48D0-A1FB-CE19CC1AA5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552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3/6/24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0629-43A1-48D0-A1FB-CE19CC1AA5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334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3/6/24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0629-43A1-48D0-A1FB-CE19CC1AA5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887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3/6/24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0629-43A1-48D0-A1FB-CE19CC1AA5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030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3/6/24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0629-43A1-48D0-A1FB-CE19CC1AA55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79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C533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4E2611D5-7465-4736-9B74-2ED7BFF4DE05}"/>
              </a:ext>
            </a:extLst>
          </p:cNvPr>
          <p:cNvSpPr/>
          <p:nvPr userDrawn="1"/>
        </p:nvSpPr>
        <p:spPr>
          <a:xfrm>
            <a:off x="71480" y="68694"/>
            <a:ext cx="8972508" cy="6720612"/>
          </a:xfrm>
          <a:prstGeom prst="rect">
            <a:avLst/>
          </a:prstGeom>
          <a:solidFill>
            <a:schemeClr val="bg1"/>
          </a:solidFill>
          <a:ln>
            <a:solidFill>
              <a:srgbClr val="C533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35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" y="68694"/>
            <a:ext cx="7117773" cy="9288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a-DK" dirty="0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99" y="997526"/>
            <a:ext cx="8915401" cy="5791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6255" y="6424181"/>
            <a:ext cx="5434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89D50-FE2E-4625-B7EE-CCA8B5C4E81B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0" name="Billede 9" descr="Et billede, der indeholder clipart&#10;&#10;Automatisk oprettet beskrivelse">
            <a:extLst>
              <a:ext uri="{FF2B5EF4-FFF2-40B4-BE49-F238E27FC236}">
                <a16:creationId xmlns:a16="http://schemas.microsoft.com/office/drawing/2014/main" id="{0CFA5743-894A-41EC-93AF-18AF6CA6A20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6101" y="78219"/>
            <a:ext cx="1787887" cy="683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88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A258ADD-AB56-276E-A008-A74475872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0629-43A1-48D0-A1FB-CE19CC1AA554}" type="slidenum">
              <a:rPr lang="da-DK" smtClean="0"/>
              <a:t>1</a:t>
            </a:fld>
            <a:endParaRPr lang="da-DK"/>
          </a:p>
        </p:txBody>
      </p:sp>
      <p:sp>
        <p:nvSpPr>
          <p:cNvPr id="5" name="Titel 11">
            <a:extLst>
              <a:ext uri="{FF2B5EF4-FFF2-40B4-BE49-F238E27FC236}">
                <a16:creationId xmlns:a16="http://schemas.microsoft.com/office/drawing/2014/main" id="{27437A07-A64F-5C09-DC5C-F4965EC8C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136524"/>
            <a:ext cx="7117773" cy="928833"/>
          </a:xfrm>
        </p:spPr>
        <p:txBody>
          <a:bodyPr>
            <a:normAutofit fontScale="90000"/>
          </a:bodyPr>
          <a:lstStyle/>
          <a:p>
            <a:r>
              <a:rPr lang="da-DK" sz="2700" b="1" dirty="0"/>
              <a:t>Strategi 2024 – 2027 </a:t>
            </a:r>
            <a:br>
              <a:rPr lang="da-DK" sz="2700" b="1" dirty="0"/>
            </a:br>
            <a:r>
              <a:rPr lang="da-DK" sz="2700" b="1" dirty="0"/>
              <a:t>		</a:t>
            </a:r>
            <a:r>
              <a:rPr lang="da-DK" sz="2700" dirty="0"/>
              <a:t>–&gt; Siden sidst (midt 2021) v</a:t>
            </a:r>
            <a:r>
              <a:rPr lang="da-DK" sz="2700" dirty="0">
                <a:highlight>
                  <a:srgbClr val="FFFF00"/>
                </a:highlight>
              </a:rPr>
              <a:t>. Frank</a:t>
            </a:r>
            <a:r>
              <a:rPr lang="da-DK" sz="2700" dirty="0"/>
              <a:t>	</a:t>
            </a:r>
            <a:r>
              <a:rPr lang="da-DK" sz="2400" dirty="0"/>
              <a:t>	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AE7B6CED-8086-8B43-4AB0-2B69A1D475CB}"/>
              </a:ext>
            </a:extLst>
          </p:cNvPr>
          <p:cNvSpPr txBox="1"/>
          <p:nvPr/>
        </p:nvSpPr>
        <p:spPr>
          <a:xfrm>
            <a:off x="268014" y="1061544"/>
            <a:ext cx="8607971" cy="418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/>
              <a:t>I 2021 konkluderede vi følgende og har siden gennemført:</a:t>
            </a:r>
            <a:endParaRPr lang="da-DK" sz="2000" dirty="0"/>
          </a:p>
          <a:p>
            <a:endParaRPr lang="da-DK" sz="2000" dirty="0"/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Askehåndteringen er gået ind i en vedligeholdelsesmæssig god gænge</a:t>
            </a: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Bygning af en ny Akkumuleringstank – aflevering ult. 2021</a:t>
            </a:r>
          </a:p>
          <a:p>
            <a:pPr marL="800100" lvl="1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da-DK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holder budgettet og de forventede besparelser? </a:t>
            </a: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Nye fjernaflæste målere med styringspotentiale ift. afkøling – installeret </a:t>
            </a: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Tilpasning af administration digitalt til EU-krav på plads</a:t>
            </a: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Tilpasning af </a:t>
            </a:r>
            <a:r>
              <a:rPr lang="da-DK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BV’s</a:t>
            </a: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økonomi (målerleje/</a:t>
            </a:r>
            <a:r>
              <a:rPr lang="da-DK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var.omk</a:t>
            </a: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./fast afgift) </a:t>
            </a:r>
          </a:p>
          <a:p>
            <a:pPr marL="800100" lvl="1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ændringer implementeret og i drift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 og indkøring Vand/Varme samarbejdet – i drift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da-DK" sz="20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da-DK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sz="20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da-DK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Frank færdiggør +++</a:t>
            </a:r>
            <a:endParaRPr lang="da-DK" sz="20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371971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33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id="{D0C49439-B9A4-484D-BF92-BFB91FB7D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90" y="173799"/>
            <a:ext cx="7117773" cy="814174"/>
          </a:xfrm>
        </p:spPr>
        <p:txBody>
          <a:bodyPr>
            <a:normAutofit fontScale="90000"/>
          </a:bodyPr>
          <a:lstStyle/>
          <a:p>
            <a:r>
              <a:rPr lang="da-DK" sz="2400" b="1" dirty="0"/>
              <a:t>Strategi 2024 – 2027 </a:t>
            </a:r>
            <a:br>
              <a:rPr lang="da-DK" sz="2400" b="1" dirty="0"/>
            </a:br>
            <a:r>
              <a:rPr lang="da-DK" sz="2400" b="1" dirty="0"/>
              <a:t>		</a:t>
            </a:r>
            <a:r>
              <a:rPr lang="da-DK" sz="2400" dirty="0"/>
              <a:t>–&gt; Påvirkninger udefra </a:t>
            </a:r>
            <a:r>
              <a:rPr lang="da-DK" sz="2400" dirty="0">
                <a:highlight>
                  <a:srgbClr val="FFFF00"/>
                </a:highlight>
              </a:rPr>
              <a:t>v Michael</a:t>
            </a:r>
            <a:r>
              <a:rPr lang="da-DK" sz="2400" dirty="0"/>
              <a:t>		</a:t>
            </a:r>
          </a:p>
        </p:txBody>
      </p:sp>
      <p:sp>
        <p:nvSpPr>
          <p:cNvPr id="14" name="Pladsholder til slidenummer 13">
            <a:extLst>
              <a:ext uri="{FF2B5EF4-FFF2-40B4-BE49-F238E27FC236}">
                <a16:creationId xmlns:a16="http://schemas.microsoft.com/office/drawing/2014/main" id="{348613F2-4BBC-4595-9381-E1C9E2549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62775" y="6442076"/>
            <a:ext cx="2057400" cy="365125"/>
          </a:xfrm>
        </p:spPr>
        <p:txBody>
          <a:bodyPr/>
          <a:lstStyle/>
          <a:p>
            <a:fld id="{15A70629-43A1-48D0-A1FB-CE19CC1AA554}" type="slidenum">
              <a:rPr lang="da-DK" smtClean="0"/>
              <a:t>2</a:t>
            </a:fld>
            <a:endParaRPr lang="da-DK" dirty="0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EAD0693D-9008-E443-5ED3-BF421C36E85D}"/>
              </a:ext>
            </a:extLst>
          </p:cNvPr>
          <p:cNvSpPr txBox="1"/>
          <p:nvPr/>
        </p:nvSpPr>
        <p:spPr>
          <a:xfrm>
            <a:off x="268014" y="1192565"/>
            <a:ext cx="8607971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700" b="1" dirty="0"/>
              <a:t>Sker der noget i vor omverden, der har indflydelse på vore tanker/ideer/planer mod 2027? </a:t>
            </a:r>
          </a:p>
          <a:p>
            <a:r>
              <a:rPr lang="da-DK" sz="1600" dirty="0"/>
              <a:t>Mon ikke:</a:t>
            </a:r>
          </a:p>
          <a:p>
            <a:endParaRPr lang="da-DK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b="1" dirty="0"/>
              <a:t>Klima</a:t>
            </a:r>
            <a:r>
              <a:rPr lang="da-DK" sz="2000" dirty="0"/>
              <a:t> </a:t>
            </a:r>
            <a:r>
              <a:rPr lang="da-DK" sz="2000" b="1" dirty="0"/>
              <a:t>– </a:t>
            </a:r>
            <a:r>
              <a:rPr lang="da-DK" sz="2000" dirty="0"/>
              <a:t>den store overskrift indenfor vort område – definerer &amp; accelererer mange områder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dirty="0"/>
              <a:t>Ny haste lovgivning: Krisestab – NEKST, Klimarådet (vagthund), EU-lovgivning, ../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b="1" dirty="0"/>
              <a:t>Nye regler </a:t>
            </a:r>
            <a:r>
              <a:rPr lang="da-DK" sz="2000" dirty="0"/>
              <a:t>– LCA-beregning, Tarifmodeller, fjernvarme deklaration (trafiklys)../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b="1" dirty="0"/>
              <a:t>Afgifter</a:t>
            </a:r>
            <a:r>
              <a:rPr lang="da-DK" sz="2000" dirty="0"/>
              <a:t> - CO</a:t>
            </a:r>
            <a:r>
              <a:rPr lang="da-DK" sz="2000" baseline="-25000" dirty="0"/>
              <a:t>2</a:t>
            </a:r>
            <a:r>
              <a:rPr lang="da-DK" sz="2000" dirty="0"/>
              <a:t> afgifter på træbiomasse og landbrugets udledninger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dirty="0"/>
              <a:t>Men bliver det kr. 350/tons eller kr. 1.200/tons?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b="1" dirty="0"/>
              <a:t>Digitalisering </a:t>
            </a:r>
            <a:r>
              <a:rPr lang="da-DK" sz="2000" dirty="0"/>
              <a:t>vil forblive ‘Hot’ – men BV er godt med…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Fremadrettet det vigtigste kommunikationsredskab med vore kunder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Optimeringsredskaber og beslutningsstøtteværktøjer, afkølingsfokus,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b="1" dirty="0"/>
              <a:t>Varmeværket -</a:t>
            </a:r>
            <a:r>
              <a:rPr lang="da-DK" sz="2000" dirty="0"/>
              <a:t> miljøregler 2025, Firewall, nye tilbud fra </a:t>
            </a:r>
            <a:r>
              <a:rPr lang="da-DK" sz="2000" dirty="0" err="1"/>
              <a:t>Softværket</a:t>
            </a:r>
            <a:r>
              <a:rPr lang="da-DK" sz="2000" dirty="0"/>
              <a:t>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dirty="0"/>
              <a:t>Krav om </a:t>
            </a:r>
            <a:r>
              <a:rPr lang="da-DK" sz="1800" dirty="0"/>
              <a:t>CO</a:t>
            </a:r>
            <a:r>
              <a:rPr lang="da-DK" sz="1800" baseline="-25000" dirty="0"/>
              <a:t>2</a:t>
            </a:r>
            <a:r>
              <a:rPr lang="da-DK" sz="1800" dirty="0"/>
              <a:t> oprensning i fremtiden? Andre krav….?</a:t>
            </a: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 b="1" dirty="0"/>
              <a:t>Ledningsnettet - </a:t>
            </a:r>
            <a:r>
              <a:rPr lang="da-DK" sz="2000" dirty="0"/>
              <a:t>LER-loven (indberetning af graveskader – også ved ‘0-skade’)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Større udstykningsområder og mere </a:t>
            </a:r>
            <a:r>
              <a:rPr lang="da-DK" dirty="0" err="1"/>
              <a:t>proff</a:t>
            </a:r>
            <a:r>
              <a:rPr lang="da-DK" dirty="0"/>
              <a:t> entreprenører (bedre kontrakter), ../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a-DK" dirty="0"/>
              <a:t>P</a:t>
            </a:r>
            <a:r>
              <a:rPr lang="da-DK" sz="1800" dirty="0"/>
              <a:t>ris volatilitet &amp; inflation, arbejdskraft Sjælland, længere arbejdstider i området, ..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2630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id="{D0C49439-B9A4-484D-BF92-BFB91FB7D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68695"/>
            <a:ext cx="7117773" cy="814174"/>
          </a:xfrm>
        </p:spPr>
        <p:txBody>
          <a:bodyPr>
            <a:normAutofit/>
          </a:bodyPr>
          <a:lstStyle/>
          <a:p>
            <a:r>
              <a:rPr lang="da-DK" sz="2400" b="1" dirty="0"/>
              <a:t>Strategi 2024 – 2027 </a:t>
            </a:r>
            <a:br>
              <a:rPr lang="da-DK" sz="2400" b="1" dirty="0"/>
            </a:br>
            <a:r>
              <a:rPr lang="da-DK" sz="2400" b="1" dirty="0"/>
              <a:t>		</a:t>
            </a:r>
            <a:r>
              <a:rPr lang="da-DK" sz="2400" dirty="0"/>
              <a:t> –&gt; Påvirkninger udefra 		</a:t>
            </a:r>
          </a:p>
        </p:txBody>
      </p:sp>
      <p:sp>
        <p:nvSpPr>
          <p:cNvPr id="14" name="Pladsholder til slidenummer 13">
            <a:extLst>
              <a:ext uri="{FF2B5EF4-FFF2-40B4-BE49-F238E27FC236}">
                <a16:creationId xmlns:a16="http://schemas.microsoft.com/office/drawing/2014/main" id="{348613F2-4BBC-4595-9381-E1C9E2549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62775" y="6442076"/>
            <a:ext cx="2057400" cy="365125"/>
          </a:xfrm>
        </p:spPr>
        <p:txBody>
          <a:bodyPr/>
          <a:lstStyle/>
          <a:p>
            <a:fld id="{15A70629-43A1-48D0-A1FB-CE19CC1AA554}" type="slidenum">
              <a:rPr lang="da-DK" smtClean="0"/>
              <a:t>3</a:t>
            </a:fld>
            <a:endParaRPr lang="da-DK" dirty="0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EAD0693D-9008-E443-5ED3-BF421C36E85D}"/>
              </a:ext>
            </a:extLst>
          </p:cNvPr>
          <p:cNvSpPr txBox="1"/>
          <p:nvPr/>
        </p:nvSpPr>
        <p:spPr>
          <a:xfrm>
            <a:off x="268014" y="1030014"/>
            <a:ext cx="8607971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700" b="1" dirty="0"/>
              <a:t>Sker der noget i vor omverden, der har indflydelse på vore tanker/ideer/planer mod 2027? </a:t>
            </a:r>
            <a:endParaRPr lang="da-DK" sz="1600" dirty="0"/>
          </a:p>
          <a:p>
            <a:r>
              <a:rPr lang="da-DK" sz="1600" dirty="0"/>
              <a:t>Mon ikke:</a:t>
            </a:r>
          </a:p>
          <a:p>
            <a:endParaRPr lang="da-DK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b="1" dirty="0"/>
              <a:t>Halm</a:t>
            </a:r>
            <a:r>
              <a:rPr lang="da-DK" sz="2000" dirty="0"/>
              <a:t> - vi må forvente højere priser – Bioanvendeligheden vil stige / </a:t>
            </a:r>
            <a:r>
              <a:rPr lang="da-DK" sz="2000" dirty="0" err="1"/>
              <a:t>Biochar</a:t>
            </a:r>
            <a:r>
              <a:rPr lang="da-DK" sz="2000" dirty="0"/>
              <a:t>-&amp; Pyrolyse prioriteres i landbruget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dirty="0"/>
              <a:t>Halm forventes af forblive CO</a:t>
            </a:r>
            <a:r>
              <a:rPr lang="da-DK" baseline="-25000" dirty="0"/>
              <a:t>2</a:t>
            </a:r>
            <a:r>
              <a:rPr lang="da-DK" dirty="0"/>
              <a:t> afgift neutral =&gt; større efterspørgsel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b="1" dirty="0" err="1"/>
              <a:t>EL-priser</a:t>
            </a:r>
            <a:r>
              <a:rPr lang="da-DK" sz="2000" b="1" dirty="0"/>
              <a:t> -</a:t>
            </a:r>
            <a:r>
              <a:rPr lang="da-DK" sz="2000" dirty="0"/>
              <a:t> forvent høj volatilitet relateret til udbud eller mangel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dirty="0"/>
              <a:t>Lave nat-tariffer vil blive udfordret af bedre styring, biler, </a:t>
            </a:r>
            <a:r>
              <a:rPr lang="da-DK" dirty="0" err="1"/>
              <a:t>PtX</a:t>
            </a:r>
            <a:r>
              <a:rPr lang="da-DK" dirty="0"/>
              <a:t>, køling, etc. – men flere vindmøller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b="1" dirty="0" err="1"/>
              <a:t>EL-Net</a:t>
            </a:r>
            <a:r>
              <a:rPr lang="da-DK" sz="2000" b="1" dirty="0"/>
              <a:t>/Grid </a:t>
            </a:r>
            <a:r>
              <a:rPr lang="da-DK" sz="2000" dirty="0"/>
              <a:t>– bliver voldsomt udbygget (men kobber mangel..) så </a:t>
            </a:r>
            <a:r>
              <a:rPr lang="da-DK" sz="2000" b="1" i="1" dirty="0"/>
              <a:t>direkte net </a:t>
            </a:r>
            <a:r>
              <a:rPr lang="da-DK" sz="2000" dirty="0"/>
              <a:t>vil fremmes fra ’24 (egen produktion af El)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dirty="0"/>
              <a:t>Kan betyde at landvindmøller kommer i spil igen – via understøttende lovgivning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dirty="0"/>
              <a:t>Måske vi kan få energi fra en vindmølle alligevel?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b="1" dirty="0" err="1"/>
              <a:t>EL-kedler</a:t>
            </a:r>
            <a:r>
              <a:rPr lang="da-DK" sz="2000" b="1" dirty="0"/>
              <a:t> </a:t>
            </a:r>
            <a:r>
              <a:rPr lang="da-DK" sz="2000" dirty="0"/>
              <a:t>– frem mod ult. 2024 forventes 55% ny-anlæg - stor efterspørgsel i planperioden -&gt; ’27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dirty="0"/>
              <a:t>Kan måske få indflydelse på fremtidig pris – hurtigere beslutningsproces?</a:t>
            </a:r>
          </a:p>
          <a:p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val="324815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id="{D0C49439-B9A4-484D-BF92-BFB91FB7D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90" y="247370"/>
            <a:ext cx="7117773" cy="814174"/>
          </a:xfrm>
        </p:spPr>
        <p:txBody>
          <a:bodyPr>
            <a:normAutofit fontScale="90000"/>
          </a:bodyPr>
          <a:lstStyle/>
          <a:p>
            <a:r>
              <a:rPr lang="da-DK" sz="2700" b="1" dirty="0"/>
              <a:t>Strategi 2024 – 2027 </a:t>
            </a:r>
            <a:br>
              <a:rPr lang="da-DK" sz="2400" b="1" dirty="0"/>
            </a:br>
            <a:r>
              <a:rPr lang="da-DK" sz="2400" b="1" dirty="0"/>
              <a:t>		</a:t>
            </a:r>
            <a:r>
              <a:rPr lang="da-DK" sz="2700" dirty="0"/>
              <a:t> –&gt; Påvirkninger udefra 	</a:t>
            </a:r>
            <a:r>
              <a:rPr lang="da-DK" sz="2400" dirty="0"/>
              <a:t>		</a:t>
            </a:r>
          </a:p>
        </p:txBody>
      </p:sp>
      <p:sp>
        <p:nvSpPr>
          <p:cNvPr id="14" name="Pladsholder til slidenummer 13">
            <a:extLst>
              <a:ext uri="{FF2B5EF4-FFF2-40B4-BE49-F238E27FC236}">
                <a16:creationId xmlns:a16="http://schemas.microsoft.com/office/drawing/2014/main" id="{348613F2-4BBC-4595-9381-E1C9E2549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62775" y="6442076"/>
            <a:ext cx="2057400" cy="365125"/>
          </a:xfrm>
        </p:spPr>
        <p:txBody>
          <a:bodyPr/>
          <a:lstStyle/>
          <a:p>
            <a:fld id="{15A70629-43A1-48D0-A1FB-CE19CC1AA554}" type="slidenum">
              <a:rPr lang="da-DK" smtClean="0"/>
              <a:t>4</a:t>
            </a:fld>
            <a:endParaRPr lang="da-DK" dirty="0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EAD0693D-9008-E443-5ED3-BF421C36E85D}"/>
              </a:ext>
            </a:extLst>
          </p:cNvPr>
          <p:cNvSpPr txBox="1"/>
          <p:nvPr/>
        </p:nvSpPr>
        <p:spPr>
          <a:xfrm>
            <a:off x="268014" y="1061544"/>
            <a:ext cx="8607971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700" b="1" dirty="0"/>
              <a:t>Sker der noget i vor omverden, der har indflydelse på vore tanker/ideer/planer mod 2027? </a:t>
            </a:r>
            <a:endParaRPr lang="da-DK" sz="1600" dirty="0"/>
          </a:p>
          <a:p>
            <a:r>
              <a:rPr lang="da-DK" sz="1600" dirty="0"/>
              <a:t>Mon ikke:</a:t>
            </a:r>
          </a:p>
          <a:p>
            <a:endParaRPr lang="da-DK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b="1" dirty="0"/>
              <a:t>SOL</a:t>
            </a:r>
            <a:r>
              <a:rPr lang="da-DK" sz="2000" dirty="0"/>
              <a:t> - Paneler og –celler. Stor interesse herfor i vort lokalområde - Sektorkobling er ‘DET’ lige nu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dirty="0"/>
              <a:t>Skal BV indgå partnerskaber? – hvorfor eje jorden selv (BV er et varmeværk)?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b="1" dirty="0"/>
              <a:t>Leverandørpriser </a:t>
            </a:r>
            <a:r>
              <a:rPr lang="da-DK" sz="2000" dirty="0"/>
              <a:t>– stiger til himlen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dirty="0"/>
              <a:t>=&gt; større risiko for BV –ex. Søvej og nuværende projekter</a:t>
            </a:r>
            <a:endParaRPr lang="da-DK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b="1" dirty="0"/>
              <a:t>Global Politik </a:t>
            </a:r>
            <a:r>
              <a:rPr lang="da-DK" sz="2000" dirty="0"/>
              <a:t>– inflation (85% udefra), renter, afledede effekter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dirty="0"/>
              <a:t>–&gt; ex. gas pris i 2022!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b="1" dirty="0"/>
              <a:t>Kommunal politik</a:t>
            </a:r>
            <a:r>
              <a:rPr lang="da-DK" sz="2000" dirty="0"/>
              <a:t> - Klimaplan Køge, forvaltning samarbejde, godkendelser, bidrags-%, Kommune-Garanti, politiker-kontakt,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b="1" dirty="0"/>
              <a:t>Lokalt i Borup </a:t>
            </a:r>
            <a:r>
              <a:rPr lang="da-DK" sz="2000" dirty="0"/>
              <a:t>– Byens udvikling efter Møllebankerne og (?) Kimmerslev Høje.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b="1" dirty="0"/>
              <a:t>Beredskab </a:t>
            </a:r>
            <a:r>
              <a:rPr lang="da-DK" sz="2000" dirty="0"/>
              <a:t>– CER &amp; ROS – begge fysiske krav til BV inspireret af Gas og Vand</a:t>
            </a:r>
            <a:endParaRPr lang="da-DK" sz="2000" b="1" dirty="0"/>
          </a:p>
          <a:p>
            <a:endParaRPr lang="da-DK" sz="2000" b="1" dirty="0"/>
          </a:p>
          <a:p>
            <a:pPr algn="ctr"/>
            <a:r>
              <a:rPr lang="da-DK" b="1" dirty="0"/>
              <a:t>KONKLUSION: </a:t>
            </a:r>
          </a:p>
          <a:p>
            <a:pPr algn="ctr"/>
            <a:r>
              <a:rPr lang="da-DK" b="1" dirty="0"/>
              <a:t>STORT BEHOV FOR GODT SAMARBEJDE MOD KLARE, MEN FLEKSIBLE MÅL</a:t>
            </a:r>
          </a:p>
          <a:p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val="156450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A258ADD-AB56-276E-A008-A74475872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0629-43A1-48D0-A1FB-CE19CC1AA554}" type="slidenum">
              <a:rPr lang="da-DK" smtClean="0"/>
              <a:t>5</a:t>
            </a:fld>
            <a:endParaRPr lang="da-DK"/>
          </a:p>
        </p:txBody>
      </p:sp>
      <p:sp>
        <p:nvSpPr>
          <p:cNvPr id="5" name="Titel 11">
            <a:extLst>
              <a:ext uri="{FF2B5EF4-FFF2-40B4-BE49-F238E27FC236}">
                <a16:creationId xmlns:a16="http://schemas.microsoft.com/office/drawing/2014/main" id="{27437A07-A64F-5C09-DC5C-F4965EC8C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2700" b="1" dirty="0"/>
              <a:t>Strategi 2024 – 2027 </a:t>
            </a:r>
            <a:br>
              <a:rPr lang="da-DK" sz="2700" b="1" dirty="0"/>
            </a:br>
            <a:r>
              <a:rPr lang="da-DK" sz="2700" b="1" dirty="0"/>
              <a:t>		</a:t>
            </a:r>
            <a:r>
              <a:rPr lang="da-DK" sz="2700" dirty="0"/>
              <a:t>–&gt; Kapacitetsbehov mod 2027	</a:t>
            </a:r>
            <a:r>
              <a:rPr lang="da-DK" sz="2400" dirty="0"/>
              <a:t>	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AE7B6CED-8086-8B43-4AB0-2B69A1D475CB}"/>
              </a:ext>
            </a:extLst>
          </p:cNvPr>
          <p:cNvSpPr txBox="1"/>
          <p:nvPr/>
        </p:nvSpPr>
        <p:spPr>
          <a:xfrm>
            <a:off x="268014" y="1061544"/>
            <a:ext cx="8607971" cy="4735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/>
              <a:t>I 2021 konkluderede vi følgende:</a:t>
            </a:r>
            <a:endParaRPr lang="da-DK" sz="2000" dirty="0"/>
          </a:p>
          <a:p>
            <a:endParaRPr lang="da-DK" sz="20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BV forventer ikke i planperioden at skulle udvide forsyningsområdet udover direkte, rentable udstykninger, der kan indeholdes i vor nuværende halm-varmekapacitet. (15 MWh). Det nuværende behov er ca. 11 </a:t>
            </a:r>
            <a:r>
              <a:rPr lang="da-DK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MWh’s</a:t>
            </a: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Selv med max. udvidelse indenfor det eksisterende ledningsnet bør vores varmekapacitet række i perioden 2022-23, hvor fase 1 og 2 på Møllebankerne forventes bebygget.</a:t>
            </a:r>
          </a:p>
          <a:p>
            <a:pPr algn="ctr"/>
            <a:endParaRPr lang="da-DK" sz="2000" b="1" dirty="0"/>
          </a:p>
          <a:p>
            <a:r>
              <a:rPr lang="da-DK" sz="2000" b="1" dirty="0"/>
              <a:t>SPØRGSMÅL: </a:t>
            </a:r>
            <a:r>
              <a:rPr lang="da-DK" sz="2000" dirty="0"/>
              <a:t>Gælder vel stadig også frem mod 2027?</a:t>
            </a:r>
          </a:p>
          <a:p>
            <a:endParaRPr lang="da-DK" sz="2000" dirty="0"/>
          </a:p>
          <a:p>
            <a:r>
              <a:rPr lang="da-DK" sz="2000" dirty="0"/>
              <a:t>Forventer ca. 250 nye, lavenergi ejendomme -&gt; + salg af ca. 2.000 MWh</a:t>
            </a:r>
          </a:p>
          <a:p>
            <a:r>
              <a:rPr lang="da-DK" sz="2000" dirty="0"/>
              <a:t>I Budget 2023: 1.310 andele og salg af 25.300 MWh (omsætning)</a:t>
            </a:r>
          </a:p>
          <a:p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300079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A258ADD-AB56-276E-A008-A74475872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0629-43A1-48D0-A1FB-CE19CC1AA554}" type="slidenum">
              <a:rPr lang="da-DK" smtClean="0"/>
              <a:t>6</a:t>
            </a:fld>
            <a:endParaRPr lang="da-DK"/>
          </a:p>
        </p:txBody>
      </p:sp>
      <p:sp>
        <p:nvSpPr>
          <p:cNvPr id="5" name="Titel 11">
            <a:extLst>
              <a:ext uri="{FF2B5EF4-FFF2-40B4-BE49-F238E27FC236}">
                <a16:creationId xmlns:a16="http://schemas.microsoft.com/office/drawing/2014/main" id="{27437A07-A64F-5C09-DC5C-F4965EC8C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89" y="136524"/>
            <a:ext cx="7117773" cy="928833"/>
          </a:xfrm>
        </p:spPr>
        <p:txBody>
          <a:bodyPr>
            <a:normAutofit fontScale="90000"/>
          </a:bodyPr>
          <a:lstStyle/>
          <a:p>
            <a:r>
              <a:rPr lang="da-DK" sz="2700" b="1" dirty="0"/>
              <a:t>Strategi 2024 – 2027 </a:t>
            </a:r>
            <a:br>
              <a:rPr lang="da-DK" sz="2700" b="1" dirty="0"/>
            </a:br>
            <a:r>
              <a:rPr lang="da-DK" sz="2700" b="1" dirty="0"/>
              <a:t>		</a:t>
            </a:r>
            <a:r>
              <a:rPr lang="da-DK" sz="2700" dirty="0"/>
              <a:t>–&gt; Tekniske udviklingsprocesser </a:t>
            </a:r>
            <a:r>
              <a:rPr lang="da-DK" sz="2700" dirty="0">
                <a:highlight>
                  <a:srgbClr val="FFFF00"/>
                </a:highlight>
              </a:rPr>
              <a:t>v Sven</a:t>
            </a:r>
            <a:r>
              <a:rPr lang="da-DK" sz="2700" dirty="0"/>
              <a:t>	</a:t>
            </a:r>
            <a:r>
              <a:rPr lang="da-DK" sz="2400" dirty="0"/>
              <a:t>	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AE7B6CED-8086-8B43-4AB0-2B69A1D475CB}"/>
              </a:ext>
            </a:extLst>
          </p:cNvPr>
          <p:cNvSpPr txBox="1"/>
          <p:nvPr/>
        </p:nvSpPr>
        <p:spPr>
          <a:xfrm>
            <a:off x="268014" y="1061544"/>
            <a:ext cx="86079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2000" dirty="0"/>
          </a:p>
          <a:p>
            <a:r>
              <a:rPr lang="da-DK" sz="2000" dirty="0" err="1"/>
              <a:t>hkj</a:t>
            </a:r>
            <a:endParaRPr lang="da-DK" sz="2000" dirty="0"/>
          </a:p>
          <a:p>
            <a:endParaRPr lang="da-DK" sz="2000" dirty="0"/>
          </a:p>
          <a:p>
            <a:endParaRPr lang="da-DK" sz="2000" dirty="0"/>
          </a:p>
          <a:p>
            <a:endParaRPr lang="da-DK" sz="2000" dirty="0"/>
          </a:p>
          <a:p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412393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A258ADD-AB56-276E-A008-A74475872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0629-43A1-48D0-A1FB-CE19CC1AA554}" type="slidenum">
              <a:rPr lang="da-DK" smtClean="0"/>
              <a:t>7</a:t>
            </a:fld>
            <a:endParaRPr lang="da-DK"/>
          </a:p>
        </p:txBody>
      </p:sp>
      <p:sp>
        <p:nvSpPr>
          <p:cNvPr id="5" name="Titel 11">
            <a:extLst>
              <a:ext uri="{FF2B5EF4-FFF2-40B4-BE49-F238E27FC236}">
                <a16:creationId xmlns:a16="http://schemas.microsoft.com/office/drawing/2014/main" id="{27437A07-A64F-5C09-DC5C-F4965EC8C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89" y="136524"/>
            <a:ext cx="7117773" cy="928833"/>
          </a:xfrm>
        </p:spPr>
        <p:txBody>
          <a:bodyPr>
            <a:normAutofit fontScale="90000"/>
          </a:bodyPr>
          <a:lstStyle/>
          <a:p>
            <a:r>
              <a:rPr lang="da-DK" sz="2700" b="1" dirty="0"/>
              <a:t>Strategi 2024 – 2027 </a:t>
            </a:r>
            <a:br>
              <a:rPr lang="da-DK" sz="2700" b="1" dirty="0"/>
            </a:br>
            <a:r>
              <a:rPr lang="da-DK" sz="2700" b="1" dirty="0"/>
              <a:t>		</a:t>
            </a:r>
            <a:r>
              <a:rPr lang="da-DK" sz="2700" dirty="0"/>
              <a:t>–&gt; Muligheder i kommende Plan</a:t>
            </a:r>
            <a:br>
              <a:rPr lang="da-DK" sz="2700" dirty="0"/>
            </a:br>
            <a:r>
              <a:rPr lang="da-DK" sz="2700" dirty="0"/>
              <a:t>		</a:t>
            </a:r>
            <a:r>
              <a:rPr lang="da-DK" sz="2700" dirty="0">
                <a:highlight>
                  <a:srgbClr val="FFFF00"/>
                </a:highlight>
              </a:rPr>
              <a:t>v Sven</a:t>
            </a:r>
            <a:r>
              <a:rPr lang="da-DK" sz="2700" dirty="0"/>
              <a:t>	</a:t>
            </a:r>
            <a:r>
              <a:rPr lang="da-DK" sz="2400" dirty="0"/>
              <a:t>	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AE7B6CED-8086-8B43-4AB0-2B69A1D475CB}"/>
              </a:ext>
            </a:extLst>
          </p:cNvPr>
          <p:cNvSpPr txBox="1"/>
          <p:nvPr/>
        </p:nvSpPr>
        <p:spPr>
          <a:xfrm>
            <a:off x="268014" y="1065357"/>
            <a:ext cx="86079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2000" dirty="0"/>
          </a:p>
          <a:p>
            <a:endParaRPr lang="da-DK" sz="2000" dirty="0"/>
          </a:p>
          <a:p>
            <a:endParaRPr lang="da-DK" sz="2000" dirty="0"/>
          </a:p>
          <a:p>
            <a:endParaRPr lang="da-DK" sz="2000" dirty="0"/>
          </a:p>
          <a:p>
            <a:endParaRPr lang="da-DK" sz="2000" dirty="0"/>
          </a:p>
          <a:p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2381470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06870831-40E2-BC15-47D4-0941D496D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0629-43A1-48D0-A1FB-CE19CC1AA554}" type="slidenum">
              <a:rPr lang="da-DK" smtClean="0"/>
              <a:t>8</a:t>
            </a:fld>
            <a:endParaRPr lang="da-DK"/>
          </a:p>
        </p:txBody>
      </p:sp>
      <p:sp>
        <p:nvSpPr>
          <p:cNvPr id="5" name="Titel 11">
            <a:extLst>
              <a:ext uri="{FF2B5EF4-FFF2-40B4-BE49-F238E27FC236}">
                <a16:creationId xmlns:a16="http://schemas.microsoft.com/office/drawing/2014/main" id="{0E2B9425-E0EA-BB0F-ACE8-13845D453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700" b="1" dirty="0"/>
              <a:t>Strategi 2024 – 2027 </a:t>
            </a:r>
            <a:br>
              <a:rPr lang="da-DK" sz="2700" b="1" dirty="0"/>
            </a:br>
            <a:r>
              <a:rPr lang="da-DK" sz="2700" b="1" dirty="0"/>
              <a:t>		</a:t>
            </a:r>
            <a:r>
              <a:rPr lang="da-DK" sz="2700" dirty="0"/>
              <a:t>–&gt; Nye mål </a:t>
            </a:r>
            <a:r>
              <a:rPr lang="da-DK" sz="2700" dirty="0">
                <a:highlight>
                  <a:srgbClr val="FFFF00"/>
                </a:highlight>
              </a:rPr>
              <a:t>v Alle </a:t>
            </a:r>
            <a:r>
              <a:rPr lang="da-DK" sz="2700" dirty="0"/>
              <a:t>	</a:t>
            </a:r>
            <a:r>
              <a:rPr lang="da-DK" sz="2400" dirty="0"/>
              <a:t>	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F787413C-1348-C312-A826-380EB5C8C65B}"/>
              </a:ext>
            </a:extLst>
          </p:cNvPr>
          <p:cNvSpPr txBox="1"/>
          <p:nvPr/>
        </p:nvSpPr>
        <p:spPr>
          <a:xfrm>
            <a:off x="268014" y="1061544"/>
            <a:ext cx="860797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2000" dirty="0"/>
          </a:p>
          <a:p>
            <a:r>
              <a:rPr lang="da-DK" sz="2000" dirty="0"/>
              <a:t>Følger dagens diskussion og konklusioner:</a:t>
            </a:r>
          </a:p>
          <a:p>
            <a:endParaRPr lang="da-DK" sz="2000" dirty="0"/>
          </a:p>
          <a:p>
            <a:r>
              <a:rPr lang="da-DK" sz="2000" b="1" dirty="0"/>
              <a:t>Opsamling</a:t>
            </a:r>
          </a:p>
          <a:p>
            <a:endParaRPr lang="da-DK" sz="2000" dirty="0"/>
          </a:p>
          <a:p>
            <a:r>
              <a:rPr lang="da-DK" sz="2000" dirty="0"/>
              <a:t>Projektering og projektplaner for: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sz="2000" dirty="0" err="1"/>
              <a:t>EL-kedel</a:t>
            </a:r>
            <a:endParaRPr lang="da-DK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sz="2000" dirty="0"/>
              <a:t>Transmissionsledning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sz="2000" dirty="0"/>
              <a:t>Udbygning af Mølleparken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sz="2000" dirty="0"/>
              <a:t>Kimmerslev v. Rudbæk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sz="2000" dirty="0"/>
              <a:t>Nedrivning Olieværk (måske senere planperiode)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a-DK" sz="2000" dirty="0"/>
              <a:t>Etc.</a:t>
            </a:r>
          </a:p>
          <a:p>
            <a:endParaRPr lang="da-DK" sz="2000" dirty="0"/>
          </a:p>
          <a:p>
            <a:endParaRPr lang="da-DK" sz="2000" dirty="0"/>
          </a:p>
          <a:p>
            <a:endParaRPr lang="da-DK" sz="2000" dirty="0"/>
          </a:p>
          <a:p>
            <a:r>
              <a:rPr lang="da-DK" sz="2000" dirty="0"/>
              <a:t>Sammenskrives af Strategiudvalg og godkendes i September</a:t>
            </a:r>
          </a:p>
          <a:p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428188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>
        <p:push dir="u"/>
      </p:transition>
    </mc:Choice>
    <mc:Fallback xmlns="">
      <p:transition spd="slow" advClick="0" advTm="20000">
        <p:push dir="u"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1497</TotalTime>
  <Words>864</Words>
  <Application>Microsoft Macintosh PowerPoint</Application>
  <PresentationFormat>Skærmshow (4:3)</PresentationFormat>
  <Paragraphs>106</Paragraphs>
  <Slides>8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Office-tema</vt:lpstr>
      <vt:lpstr>Strategi 2024 – 2027    –&gt; Siden sidst (midt 2021) v. Frank  </vt:lpstr>
      <vt:lpstr>Strategi 2024 – 2027    –&gt; Påvirkninger udefra v Michael  </vt:lpstr>
      <vt:lpstr>Strategi 2024 – 2027     –&gt; Påvirkninger udefra   </vt:lpstr>
      <vt:lpstr>Strategi 2024 – 2027     –&gt; Påvirkninger udefra    </vt:lpstr>
      <vt:lpstr>Strategi 2024 – 2027    –&gt; Kapacitetsbehov mod 2027  </vt:lpstr>
      <vt:lpstr>Strategi 2024 – 2027    –&gt; Tekniske udviklingsprocesser v Sven  </vt:lpstr>
      <vt:lpstr>Strategi 2024 – 2027    –&gt; Muligheder i kommende Plan   v Sven  </vt:lpstr>
      <vt:lpstr>Strategi 2024 – 2027    –&gt; Nye mål v Alle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Per Birk Jensen</dc:creator>
  <cp:lastModifiedBy>Michael Møller Jensen</cp:lastModifiedBy>
  <cp:revision>92</cp:revision>
  <dcterms:created xsi:type="dcterms:W3CDTF">2019-02-07T07:08:24Z</dcterms:created>
  <dcterms:modified xsi:type="dcterms:W3CDTF">2024-03-06T12:22:14Z</dcterms:modified>
</cp:coreProperties>
</file>