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25"/>
  </p:notesMasterIdLst>
  <p:sldIdLst>
    <p:sldId id="256" r:id="rId3"/>
    <p:sldId id="285" r:id="rId4"/>
    <p:sldId id="259" r:id="rId5"/>
    <p:sldId id="260" r:id="rId6"/>
    <p:sldId id="261" r:id="rId7"/>
    <p:sldId id="266" r:id="rId8"/>
    <p:sldId id="292" r:id="rId9"/>
    <p:sldId id="268" r:id="rId10"/>
    <p:sldId id="294" r:id="rId11"/>
    <p:sldId id="295" r:id="rId12"/>
    <p:sldId id="271" r:id="rId13"/>
    <p:sldId id="272" r:id="rId14"/>
    <p:sldId id="273" r:id="rId15"/>
    <p:sldId id="287" r:id="rId16"/>
    <p:sldId id="288" r:id="rId17"/>
    <p:sldId id="289" r:id="rId18"/>
    <p:sldId id="291" r:id="rId19"/>
    <p:sldId id="279" r:id="rId20"/>
    <p:sldId id="297" r:id="rId21"/>
    <p:sldId id="281" r:id="rId22"/>
    <p:sldId id="283" r:id="rId23"/>
    <p:sldId id="296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C6297-A5B0-4B26-B2E7-C9BF0A0B1116}" v="2" dt="2023-10-02T08:21:54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Fertin" userId="4cd731055d06eb03" providerId="LiveId" clId="{1A5C6297-A5B0-4B26-B2E7-C9BF0A0B1116}"/>
    <pc:docChg chg="delSld modSld">
      <pc:chgData name="Claus Fertin" userId="4cd731055d06eb03" providerId="LiveId" clId="{1A5C6297-A5B0-4B26-B2E7-C9BF0A0B1116}" dt="2023-10-02T08:22:08.137" v="139" actId="20577"/>
      <pc:docMkLst>
        <pc:docMk/>
      </pc:docMkLst>
      <pc:sldChg chg="modSp mod">
        <pc:chgData name="Claus Fertin" userId="4cd731055d06eb03" providerId="LiveId" clId="{1A5C6297-A5B0-4B26-B2E7-C9BF0A0B1116}" dt="2023-10-02T07:59:18.201" v="124" actId="20577"/>
        <pc:sldMkLst>
          <pc:docMk/>
          <pc:sldMk cId="0" sldId="256"/>
        </pc:sldMkLst>
        <pc:spChg chg="mod">
          <ac:chgData name="Claus Fertin" userId="4cd731055d06eb03" providerId="LiveId" clId="{1A5C6297-A5B0-4B26-B2E7-C9BF0A0B1116}" dt="2023-10-02T07:59:18.201" v="124" actId="20577"/>
          <ac:spMkLst>
            <pc:docMk/>
            <pc:sldMk cId="0" sldId="256"/>
            <ac:spMk id="115" creationId="{00000000-0000-0000-0000-000000000000}"/>
          </ac:spMkLst>
        </pc:spChg>
      </pc:sldChg>
      <pc:sldChg chg="modSp mod">
        <pc:chgData name="Claus Fertin" userId="4cd731055d06eb03" providerId="LiveId" clId="{1A5C6297-A5B0-4B26-B2E7-C9BF0A0B1116}" dt="2023-10-02T08:21:21.150" v="137" actId="6549"/>
        <pc:sldMkLst>
          <pc:docMk/>
          <pc:sldMk cId="0" sldId="281"/>
        </pc:sldMkLst>
        <pc:spChg chg="mod">
          <ac:chgData name="Claus Fertin" userId="4cd731055d06eb03" providerId="LiveId" clId="{1A5C6297-A5B0-4B26-B2E7-C9BF0A0B1116}" dt="2023-10-02T08:21:21.150" v="137" actId="6549"/>
          <ac:spMkLst>
            <pc:docMk/>
            <pc:sldMk cId="0" sldId="281"/>
            <ac:spMk id="380" creationId="{00000000-0000-0000-0000-000000000000}"/>
          </ac:spMkLst>
        </pc:spChg>
      </pc:sldChg>
      <pc:sldChg chg="del">
        <pc:chgData name="Claus Fertin" userId="4cd731055d06eb03" providerId="LiveId" clId="{1A5C6297-A5B0-4B26-B2E7-C9BF0A0B1116}" dt="2023-10-02T08:18:57.144" v="125" actId="47"/>
        <pc:sldMkLst>
          <pc:docMk/>
          <pc:sldMk cId="3407849356" sldId="293"/>
        </pc:sldMkLst>
      </pc:sldChg>
      <pc:sldChg chg="del">
        <pc:chgData name="Claus Fertin" userId="4cd731055d06eb03" providerId="LiveId" clId="{1A5C6297-A5B0-4B26-B2E7-C9BF0A0B1116}" dt="2023-10-02T08:19:41.166" v="126" actId="2696"/>
        <pc:sldMkLst>
          <pc:docMk/>
          <pc:sldMk cId="3637029435" sldId="296"/>
        </pc:sldMkLst>
      </pc:sldChg>
      <pc:sldChg chg="modSp mod">
        <pc:chgData name="Claus Fertin" userId="4cd731055d06eb03" providerId="LiveId" clId="{1A5C6297-A5B0-4B26-B2E7-C9BF0A0B1116}" dt="2023-10-02T08:22:08.137" v="139" actId="20577"/>
        <pc:sldMkLst>
          <pc:docMk/>
          <pc:sldMk cId="2701524368" sldId="297"/>
        </pc:sldMkLst>
        <pc:spChg chg="mod">
          <ac:chgData name="Claus Fertin" userId="4cd731055d06eb03" providerId="LiveId" clId="{1A5C6297-A5B0-4B26-B2E7-C9BF0A0B1116}" dt="2023-10-02T08:22:08.137" v="139" actId="20577"/>
          <ac:spMkLst>
            <pc:docMk/>
            <pc:sldMk cId="2701524368" sldId="297"/>
            <ac:spMk id="3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2df4d4b3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2df4d4b3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2df4d4b31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2df4d4b31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40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279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79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60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0a61b62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0a61b62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40901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547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21ba7083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21ba7083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2df4d4b31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2df4d4b31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21ba706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21ba7069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171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d2df4d4b31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d2df4d4b31_2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12B95-E0CD-4B5C-9A3D-4AB28C95D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EB1291-9EB3-4FA5-A9CE-01F41F904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DD4EC-8DB2-40E2-8777-E327F018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AB601C-E681-45C4-8264-F4359C95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B102B6-F287-4E7D-8B7F-F72B9B5E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99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9F150-9AA0-491D-8C51-4924B32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A30A93-DD82-4098-B026-BAEB4F0D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444F3C-FC5B-4E50-B448-AB5EA8EF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BCBEC6E-0AB6-409F-BF99-4415D744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FC6AA1-B649-4B11-A11A-5C12308C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9799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4E81A-6561-494B-98D4-DA58A1A5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54C8F4-22BB-465A-BA38-9A10B134F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ADF5C2-8129-4EBA-8D83-6A3AF595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4667BAE-5640-42C3-BA8B-3A5EE66F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AEFAEF-DFF3-4837-8C5E-2E9E6950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1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720B4-7592-4677-A865-2980FA25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A2928E-55E3-4AF0-9D3D-8642675F0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AC18037-2286-4631-A2E1-65FBA1EE6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EB3A59-C45F-4962-BD1D-95DD8DA1D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7AB5AA-5825-4C88-8FC2-0A4DFB49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FBA170A-7809-49CA-BC94-8A345EF7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20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5CB7F-49DC-4366-B055-202B54D20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2F5C96-6216-4AC7-AA59-174325586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AF3AF1-C230-45C1-ADBA-4062017A0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7A95C9-AEFC-4925-B2FF-FED34CA3C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F0A5D3-1F12-4BEC-BEBF-F34B7F910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6F11A6-D153-4E7D-A818-816AA25E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D26FBF3-C44D-488A-B3D1-07EC88E4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64EAA21-A004-42B0-A067-3A800B59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159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E4E53-A22E-4002-8AE7-67AEE604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DA958A-070D-432A-9FA1-939B0749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3405D32-ECB5-4CD7-AC2C-B4399733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CBCB52E-3E61-4C12-A97C-42818B45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9020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15143E-AEE0-453F-863B-940442E7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C35186-0550-4308-B863-606190CC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9798987-A095-4278-956A-7CCB4F86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2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EA4A-A408-4001-B5D7-1AFAB700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9D4AE-FFBB-46E7-ACE8-E3D884DFD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0A200C-984A-4F3B-919B-D968055A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0ACCF5D-2BA2-49F5-AD81-75E38C12A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C7F11C-268A-44D0-958F-58D7249F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F57816-81A1-484B-A6FF-92FB7862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322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F31AB-5876-49E4-975E-CF2501D42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0F8ACB0-B39D-4C2C-83BA-A412839E2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BA59BBE-E106-4D37-B7B6-35D72CD70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20F428-59C8-4447-8162-79061409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2F9B2F-7527-42D6-B0FF-D413625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CF2F40-A5DB-4111-AC88-BE8B4C03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09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84F4-FF22-4A7B-8816-71208E21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D87D583-4C13-4445-8599-C48912279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C166C6-9C85-4276-ABDB-43828B4F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BF53F4-8192-43D5-BC63-5E8A00DF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B3F8E2-6FA5-430E-8EB4-9003CFCD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3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76B7078-8340-4CFA-A2DC-1582ECAE3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1B3FEB9-0D4F-4A44-A0BA-5258E677B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B73289-3E77-426E-A145-AA5C838C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35161E-C74D-459C-9308-143ACC84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53A633-B29C-4BA7-966F-B09E67AA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920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el og indholdsobjekt">
  <p:cSld name="5_Titel og indholdsobjek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og indholdsobjekt">
  <p:cSld name="4_Titel og indholdsobjek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el og indholdsobjekt">
  <p:cSld name="10_Titel og indholdsobjek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el og indholdsobjekt">
  <p:cSld name="8_Titel og indholdsobjek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BB7AE0-50D8-46F1-863D-DDCA8F37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FF1AF8-800A-4645-9BBE-5C4FFD0B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4EAB39-9E81-42C5-A271-76EF62527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C03E-EE1F-4C81-86E2-A6AE3ECAE6DA}" type="datetimeFigureOut">
              <a:rPr lang="da-DK" smtClean="0"/>
              <a:t>02-10-2023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73A412-B643-47C4-BC3A-3A1D40C2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3F7EC-2839-4256-A949-98623F042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AC56-1973-4CBD-BB58-35D033A2B5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00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68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a-DK" dirty="0"/>
              <a:t>Fremtidens Digitale Vandværk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/>
              <a:t>2. oktober 2023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/>
              <a:t>Nr. Dalby-Kimmerslev Vandværk generalforsamling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a-DK" dirty="0" err="1"/>
              <a:t>Multi</a:t>
            </a:r>
            <a:r>
              <a:rPr lang="da-DK" dirty="0"/>
              <a:t> Hallen Borup</a:t>
            </a:r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63EED-883A-4F36-9290-3065E8BC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CB2EADE-DCC5-4680-9888-329835D6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-104350"/>
            <a:ext cx="10009972" cy="696235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B37E1C-604C-411D-84AF-8ABCEADE4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54562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850" y="1194725"/>
            <a:ext cx="8253850" cy="46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838200" y="504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Digitalisering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64" y="5670802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925" y="6176402"/>
            <a:ext cx="2656749" cy="35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9100" y="60505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/>
          <p:nvPr/>
        </p:nvSpPr>
        <p:spPr>
          <a:xfrm>
            <a:off x="7387936" y="638125"/>
            <a:ext cx="3066000" cy="12228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rgbClr val="FFFFFF"/>
                </a:solidFill>
              </a:rPr>
              <a:t>Digital Projektering</a:t>
            </a:r>
            <a:endParaRPr sz="18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Lavere omkostninger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Højere kvalitet</a:t>
            </a:r>
            <a:endParaRPr sz="110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>
                <a:solidFill>
                  <a:srgbClr val="FFFFFF"/>
                </a:solidFill>
              </a:rPr>
              <a:t>Bedre samarbejder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2040525" y="1698128"/>
            <a:ext cx="3587400" cy="15651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dirty="0">
                <a:solidFill>
                  <a:srgbClr val="FFFFFF"/>
                </a:solidFill>
              </a:rPr>
              <a:t>Datadrevne beslutninger</a:t>
            </a:r>
            <a:endParaRPr sz="22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Bedre beslutninger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Hurtigere indgreb</a:t>
            </a:r>
            <a:endParaRPr sz="1500" dirty="0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Deling af viden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2040525" y="4818275"/>
            <a:ext cx="3066000" cy="12228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 dirty="0">
                <a:solidFill>
                  <a:srgbClr val="FFFFFF"/>
                </a:solidFill>
              </a:rPr>
              <a:t>Industri 4.0</a:t>
            </a:r>
            <a:endParaRPr sz="1900" dirty="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 dirty="0">
                <a:solidFill>
                  <a:srgbClr val="FFFFFF"/>
                </a:solidFill>
              </a:rPr>
              <a:t>Lavere omkostninger</a:t>
            </a:r>
            <a:endParaRPr sz="1100" dirty="0">
              <a:solidFill>
                <a:srgbClr val="FFFFF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-"/>
            </a:pPr>
            <a:r>
              <a:rPr lang="da-DK" sz="1100" dirty="0">
                <a:solidFill>
                  <a:srgbClr val="FFFFFF"/>
                </a:solidFill>
              </a:rPr>
              <a:t>Højere fleksibilitet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6" name="Google Shape;286;p34">
            <a:extLst>
              <a:ext uri="{FF2B5EF4-FFF2-40B4-BE49-F238E27FC236}">
                <a16:creationId xmlns:a16="http://schemas.microsoft.com/office/drawing/2014/main" id="{988E4918-CDAD-45F2-897E-50B70DC6FEB1}"/>
              </a:ext>
            </a:extLst>
          </p:cNvPr>
          <p:cNvSpPr/>
          <p:nvPr/>
        </p:nvSpPr>
        <p:spPr>
          <a:xfrm>
            <a:off x="6348303" y="3429000"/>
            <a:ext cx="3587400" cy="1565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200" dirty="0">
                <a:solidFill>
                  <a:srgbClr val="FFFFFF"/>
                </a:solidFill>
              </a:rPr>
              <a:t>IT-sikkerhed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 err="1">
                <a:solidFill>
                  <a:srgbClr val="FFFFFF"/>
                </a:solidFill>
              </a:rPr>
              <a:t>Cyber</a:t>
            </a:r>
            <a:r>
              <a:rPr lang="da-DK" sz="1500" dirty="0">
                <a:solidFill>
                  <a:srgbClr val="FFFFFF"/>
                </a:solidFill>
              </a:rPr>
              <a:t> kriminalitet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Char char="-"/>
            </a:pPr>
            <a:r>
              <a:rPr lang="da-DK" sz="1500" dirty="0">
                <a:solidFill>
                  <a:srgbClr val="FFFFFF"/>
                </a:solidFill>
              </a:rPr>
              <a:t>Bedre sikkerhed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792713" y="374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Større datamængder</a:t>
            </a:r>
            <a:endParaRPr/>
          </a:p>
        </p:txBody>
      </p:sp>
      <p:pic>
        <p:nvPicPr>
          <p:cNvPr id="293" name="Google Shape;2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299" y="3810225"/>
            <a:ext cx="8653624" cy="3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00" y="1959562"/>
            <a:ext cx="1709276" cy="1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4203" y="2219838"/>
            <a:ext cx="1648625" cy="12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5"/>
          <p:cNvSpPr txBox="1"/>
          <p:nvPr/>
        </p:nvSpPr>
        <p:spPr>
          <a:xfrm>
            <a:off x="3172975" y="2405188"/>
            <a:ext cx="2220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0000"/>
                </a:solidFill>
              </a:rPr>
              <a:t>Smartere enheder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97" name="Google Shape;297;p35"/>
          <p:cNvSpPr txBox="1"/>
          <p:nvPr/>
        </p:nvSpPr>
        <p:spPr>
          <a:xfrm>
            <a:off x="1744400" y="3949013"/>
            <a:ext cx="22203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b="1">
                <a:solidFill>
                  <a:srgbClr val="FF0000"/>
                </a:solidFill>
              </a:rPr>
              <a:t>Flere sensorer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98" name="Google Shape;298;p35"/>
          <p:cNvSpPr/>
          <p:nvPr/>
        </p:nvSpPr>
        <p:spPr>
          <a:xfrm>
            <a:off x="2778057" y="521060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>
            <a:off x="4710707" y="48055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577120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>
            <a:off x="526725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5771207" y="48055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6288182" y="47691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7537507" y="4400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8202407" y="486755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8282857" y="455347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8664766" y="4589152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>
            <a:off x="3910057" y="4769125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2778057" y="6576800"/>
            <a:ext cx="153000" cy="153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 txBox="1"/>
          <p:nvPr/>
        </p:nvSpPr>
        <p:spPr>
          <a:xfrm rot="-1032019">
            <a:off x="7797284" y="1565251"/>
            <a:ext cx="3302185" cy="30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1001101010110101100010101110100101010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 rot="1004557">
            <a:off x="7824289" y="3317775"/>
            <a:ext cx="3302289" cy="3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101110110101100010101110100101010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 rot="937">
            <a:off x="7986634" y="2443108"/>
            <a:ext cx="33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800">
                <a:latin typeface="Calibri"/>
                <a:ea typeface="Calibri"/>
                <a:cs typeface="Calibri"/>
                <a:sym typeface="Calibri"/>
              </a:rPr>
              <a:t>110101011010110001011011101001010111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Water and Sanitation – United Nations Sustainable Development">
            <a:extLst>
              <a:ext uri="{FF2B5EF4-FFF2-40B4-BE49-F238E27FC236}">
                <a16:creationId xmlns:a16="http://schemas.microsoft.com/office/drawing/2014/main" id="{A674D244-ADCE-49CF-9C58-2889A230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825"/>
            <a:ext cx="2305442" cy="23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al 7 | Department of Economic and Social Affairs">
            <a:extLst>
              <a:ext uri="{FF2B5EF4-FFF2-40B4-BE49-F238E27FC236}">
                <a16:creationId xmlns:a16="http://schemas.microsoft.com/office/drawing/2014/main" id="{BE7B520A-0966-4FDC-8E12-0F618E12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86" y="2936763"/>
            <a:ext cx="2272875" cy="2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oal 9 | Department of Economic and Social Affairs">
            <a:extLst>
              <a:ext uri="{FF2B5EF4-FFF2-40B4-BE49-F238E27FC236}">
                <a16:creationId xmlns:a16="http://schemas.microsoft.com/office/drawing/2014/main" id="{A0B3121A-327B-4D00-92DE-6CFE84164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92" y="2936763"/>
            <a:ext cx="2272875" cy="227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ustainable consumption and production – United Nations Sustainable  Development">
            <a:extLst>
              <a:ext uri="{FF2B5EF4-FFF2-40B4-BE49-F238E27FC236}">
                <a16:creationId xmlns:a16="http://schemas.microsoft.com/office/drawing/2014/main" id="{00DBAA14-3204-43CB-B25C-BB1070CE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20" y="1690688"/>
            <a:ext cx="2305443" cy="230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95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154433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6:   RENT VAND OG SANITET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Skaffer rent vand til forbrugerne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7: BÆREDYGTIG ENERGI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Solceller, belysning og energieffektivitet i procesanlæg 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Udnyttelse af varme i vand gennem varmepumper er teknisk muligt gennem varmepumper. Fravalgt i det nuværende projekt.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9: INDUSTRI, INNOVATION OG INFRASTRUKTUR</a:t>
            </a:r>
          </a:p>
          <a:p>
            <a:pPr marL="0" lvl="0" indent="0">
              <a:lnSpc>
                <a:spcPct val="100000"/>
              </a:lnSpc>
              <a:buClr>
                <a:srgbClr val="4472C4"/>
              </a:buClr>
              <a:buSzPts val="2800"/>
              <a:buNone/>
            </a:pPr>
            <a:r>
              <a:rPr lang="da-DK" dirty="0">
                <a:solidFill>
                  <a:srgbClr val="000000"/>
                </a:solidFill>
              </a:rPr>
              <a:t>“Fremtidens Digitale Vandværk”;  bedre udnyttelse af ressourcer, natur såvel som menneskelige.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Water and Sanitation – United Nations Sustainable Development">
            <a:extLst>
              <a:ext uri="{FF2B5EF4-FFF2-40B4-BE49-F238E27FC236}">
                <a16:creationId xmlns:a16="http://schemas.microsoft.com/office/drawing/2014/main" id="{A4E01C06-4D49-41C1-9F80-35DBFF23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85" y="1138567"/>
            <a:ext cx="1080767" cy="10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al 7 | Department of Economic and Social Affairs">
            <a:extLst>
              <a:ext uri="{FF2B5EF4-FFF2-40B4-BE49-F238E27FC236}">
                <a16:creationId xmlns:a16="http://schemas.microsoft.com/office/drawing/2014/main" id="{0CF60DB7-BBD6-4516-9457-1C78DEC3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37" y="2098897"/>
            <a:ext cx="1080767" cy="10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oal 9 | Department of Economic and Social Affairs">
            <a:extLst>
              <a:ext uri="{FF2B5EF4-FFF2-40B4-BE49-F238E27FC236}">
                <a16:creationId xmlns:a16="http://schemas.microsoft.com/office/drawing/2014/main" id="{C212A724-E16A-4245-9234-F544192D2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80" y="5049491"/>
            <a:ext cx="1080768" cy="10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54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4472C4"/>
                </a:solidFill>
              </a:rPr>
              <a:t>Bæredygtighed - det nye Borup Vandværk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227697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Clr>
                <a:srgbClr val="4472C4"/>
              </a:buClr>
              <a:buSzPts val="2800"/>
              <a:buNone/>
            </a:pPr>
            <a:r>
              <a:rPr lang="da-DK" b="1" dirty="0">
                <a:solidFill>
                  <a:srgbClr val="000000"/>
                </a:solidFill>
              </a:rPr>
              <a:t>MÅL 12: ANSVARLIGT FORBRUG OG PRODUKTION</a:t>
            </a:r>
          </a:p>
          <a:p>
            <a:pPr lvl="0" indent="-406400">
              <a:buClr>
                <a:srgbClr val="000000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Genanvendelse af vand og materialer brugt til bygning af det nye vandværk</a:t>
            </a:r>
          </a:p>
          <a:p>
            <a:pPr lvl="0" indent="-406400">
              <a:spcBef>
                <a:spcPts val="0"/>
              </a:spcBef>
              <a:buClr>
                <a:srgbClr val="000000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Genanvendelse af vand brugt i skylleprocesser er teknisk muligt men fravalgt pga. den høje pris for udstyr</a:t>
            </a:r>
          </a:p>
          <a:p>
            <a:pPr lvl="0" indent="-406400">
              <a:spcBef>
                <a:spcPts val="0"/>
              </a:spcBef>
              <a:buClr>
                <a:srgbClr val="4472C4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Under bygningsprojekteringen vil der blive arbejdet med bæredygtighed i videst muligt omfang</a:t>
            </a:r>
          </a:p>
          <a:p>
            <a:pPr lvl="0" indent="-406400">
              <a:spcBef>
                <a:spcPts val="0"/>
              </a:spcBef>
              <a:buClr>
                <a:srgbClr val="4472C4"/>
              </a:buClr>
              <a:buSzPts val="2800"/>
              <a:buFont typeface="Arial"/>
              <a:buChar char="-"/>
            </a:pPr>
            <a:r>
              <a:rPr lang="da-DK" dirty="0">
                <a:solidFill>
                  <a:srgbClr val="000000"/>
                </a:solidFill>
              </a:rPr>
              <a:t>Alle materialer sætter et CO</a:t>
            </a:r>
            <a:r>
              <a:rPr lang="da-DK" baseline="-25000" dirty="0">
                <a:solidFill>
                  <a:srgbClr val="000000"/>
                </a:solidFill>
              </a:rPr>
              <a:t>2</a:t>
            </a:r>
            <a:r>
              <a:rPr lang="da-DK" dirty="0">
                <a:solidFill>
                  <a:srgbClr val="000000"/>
                </a:solidFill>
              </a:rPr>
              <a:t> fodaftryk - nogle større end andre. Det væsentligste bidrag kan komme fra optimering af f.eks. Beton- og stålmængder. Beton og stål sætter store fodaftryk i CO</a:t>
            </a:r>
            <a:r>
              <a:rPr lang="da-DK" baseline="-25000" dirty="0">
                <a:solidFill>
                  <a:srgbClr val="000000"/>
                </a:solidFill>
              </a:rPr>
              <a:t>2</a:t>
            </a:r>
            <a:r>
              <a:rPr lang="da-DK" dirty="0">
                <a:solidFill>
                  <a:srgbClr val="000000"/>
                </a:solidFill>
              </a:rPr>
              <a:t> regnskabet.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Sustainable consumption and production – United Nations Sustainable  Development">
            <a:extLst>
              <a:ext uri="{FF2B5EF4-FFF2-40B4-BE49-F238E27FC236}">
                <a16:creationId xmlns:a16="http://schemas.microsoft.com/office/drawing/2014/main" id="{B5A34AB0-3EE7-4639-9ABD-20523D00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043" y="2696207"/>
            <a:ext cx="1194651" cy="11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7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da-DK" dirty="0">
                <a:solidFill>
                  <a:srgbClr val="0070C0"/>
                </a:solidFill>
              </a:rPr>
              <a:t>Samarbejde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 dirty="0"/>
              <a:t>Tidlig inddragelse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Krüger, Danske Vandværker og Borup Vandværk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Køge Kommune</a:t>
            </a:r>
          </a:p>
          <a:p>
            <a:pPr lvl="1" indent="-457200">
              <a:spcBef>
                <a:spcPts val="1000"/>
              </a:spcBef>
              <a:buSzPts val="2800"/>
              <a:buFontTx/>
              <a:buChar char="-"/>
            </a:pPr>
            <a:r>
              <a:rPr lang="da-DK" dirty="0"/>
              <a:t>Projektgruppe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757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3" y="1072288"/>
            <a:ext cx="10142164" cy="5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1"/>
          <p:cNvSpPr txBox="1">
            <a:spLocks noGrp="1"/>
          </p:cNvSpPr>
          <p:nvPr>
            <p:ph type="title"/>
          </p:nvPr>
        </p:nvSpPr>
        <p:spPr>
          <a:xfrm>
            <a:off x="913425" y="76774"/>
            <a:ext cx="9980354" cy="9955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Projektmodel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Økonomi – vandpris i dag og fremover (2021)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000000"/>
                </a:solidFill>
              </a:rPr>
              <a:t>Investering nyt vandværk			43 </a:t>
            </a:r>
            <a:r>
              <a:rPr lang="da-DK" dirty="0" err="1">
                <a:solidFill>
                  <a:srgbClr val="000000"/>
                </a:solidFill>
              </a:rPr>
              <a:t>mDKK</a:t>
            </a:r>
            <a:endParaRPr lang="da-DK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20%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300.000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2021					11 DKK/m3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2024					14 DKK/m3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243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0070C0"/>
                </a:solidFill>
              </a:rPr>
              <a:t>Hvorfor nyt vandværk?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Forbrugerkrav om blødgøring af drikkevand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Kan ikke løses i eksisterende rammer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0000"/>
                </a:solidFill>
              </a:rPr>
              <a:t>Fremtidssikring i forhold til digitalisering, bæredygtighed, vandbehandling og økonomi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6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 dirty="0"/>
              <a:t>Økonomi – vandpris i dag og fremover (2021)</a:t>
            </a:r>
            <a:endParaRPr dirty="0"/>
          </a:p>
        </p:txBody>
      </p:sp>
      <p:sp>
        <p:nvSpPr>
          <p:cNvPr id="380" name="Google Shape;38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472C4"/>
              </a:buClr>
              <a:buFont typeface="Noto Sans Symbols"/>
              <a:buChar char="✔"/>
            </a:pPr>
            <a:r>
              <a:rPr lang="da-DK" dirty="0">
                <a:solidFill>
                  <a:srgbClr val="000000"/>
                </a:solidFill>
              </a:rPr>
              <a:t>Investering nyt vandværk			43 </a:t>
            </a:r>
            <a:r>
              <a:rPr lang="da-DK" dirty="0" err="1">
                <a:solidFill>
                  <a:srgbClr val="000000"/>
                </a:solidFill>
              </a:rPr>
              <a:t>mDKK</a:t>
            </a:r>
            <a:endParaRPr lang="da-DK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20% øgning i materialeomkostninger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r>
              <a:rPr lang="da-DK" dirty="0">
                <a:solidFill>
                  <a:srgbClr val="000000"/>
                </a:solidFill>
              </a:rPr>
              <a:t>Salg af vand 300.000 m3/år</a:t>
            </a:r>
          </a:p>
          <a:p>
            <a:pPr lvl="1">
              <a:spcBef>
                <a:spcPts val="0"/>
              </a:spcBef>
              <a:buClr>
                <a:srgbClr val="4472C4"/>
              </a:buClr>
            </a:pPr>
            <a:endParaRPr lang="da-DK" dirty="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2021					11 DKK/m3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da-DK" dirty="0"/>
              <a:t>Vandpris 2024					14 DKK/m3</a:t>
            </a:r>
          </a:p>
          <a:p>
            <a:pPr marL="228600" indent="-228600">
              <a:buFont typeface="Noto Sans Symbols"/>
              <a:buChar char="✔"/>
            </a:pPr>
            <a:r>
              <a:rPr lang="da-DK" dirty="0">
                <a:solidFill>
                  <a:srgbClr val="FF0000"/>
                </a:solidFill>
              </a:rPr>
              <a:t>Vandpris 2026					19 DKK/m3</a:t>
            </a:r>
            <a:endParaRPr dirty="0">
              <a:solidFill>
                <a:srgbClr val="FF0000"/>
              </a:solidFill>
            </a:endParaRPr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da-DK" dirty="0"/>
          </a:p>
          <a:p>
            <a:pPr marL="365760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/>
              <a:t>				plus moms og vandafgifter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dirty="0"/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endParaRPr lang="da-DK" b="1" i="1" dirty="0"/>
          </a:p>
          <a:p>
            <a:pPr marL="228600" lvl="0" indent="-50800" algn="ctr">
              <a:spcBef>
                <a:spcPts val="0"/>
              </a:spcBef>
              <a:buNone/>
            </a:pPr>
            <a:r>
              <a:rPr lang="da-DK" sz="4400" dirty="0">
                <a:solidFill>
                  <a:srgbClr val="4472C4"/>
                </a:solidFill>
              </a:rPr>
              <a:t>	</a:t>
            </a:r>
            <a:r>
              <a:rPr lang="da-DK" sz="5400" dirty="0">
                <a:solidFill>
                  <a:srgbClr val="4472C4"/>
                </a:solidFill>
              </a:rPr>
              <a:t>Spørgsmål?</a:t>
            </a:r>
          </a:p>
          <a:p>
            <a:pPr marL="228600" lvl="0" indent="-50800">
              <a:spcBef>
                <a:spcPts val="0"/>
              </a:spcBef>
              <a:buNone/>
            </a:pPr>
            <a:endParaRPr lang="da-DK" sz="5400" b="1" i="1" dirty="0">
              <a:solidFill>
                <a:srgbClr val="4472C4"/>
              </a:solidFill>
            </a:endParaRPr>
          </a:p>
          <a:p>
            <a:pPr marL="228600" lvl="0" indent="-50800">
              <a:spcBef>
                <a:spcPts val="0"/>
              </a:spcBef>
              <a:buNone/>
            </a:pPr>
            <a:r>
              <a:rPr lang="da-DK" b="1" i="1" dirty="0">
                <a:solidFill>
                  <a:srgbClr val="4472C4"/>
                </a:solidFill>
              </a:rPr>
              <a:t>							</a:t>
            </a:r>
          </a:p>
        </p:txBody>
      </p:sp>
      <p:sp>
        <p:nvSpPr>
          <p:cNvPr id="399" name="Google Shape;39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a-DK"/>
              <a:t>21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  <p:pic>
        <p:nvPicPr>
          <p:cNvPr id="400" name="Google Shape;40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13" y="6203429"/>
            <a:ext cx="1590675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E5F61-057E-45AF-B4FA-DB5A2359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8CCCB6D-1533-4332-8F9E-DCB8D923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3" y="-406400"/>
            <a:ext cx="10515600" cy="74033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3B52F9-503D-414B-B020-0D22FA1CF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21263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“Fremtidens digitale vandværk”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838200" y="1428751"/>
            <a:ext cx="10515600" cy="47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da-DK" sz="3600" dirty="0"/>
              <a:t>Et samarbejde mellem Krüger A/S, Danske Vandværker og Borup Vandværk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da-DK" sz="3600" dirty="0"/>
              <a:t>Projektet er støttet af Miljøministeriet, fordi det indeholder udviklingselementer til brug for andre privatejede vandværker i Danmark</a:t>
            </a: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a-DK"/>
              <a:t>3</a:t>
            </a:fld>
            <a:r>
              <a:rPr lang="da-DK">
                <a:solidFill>
                  <a:schemeClr val="lt1"/>
                </a:solidFill>
              </a:rPr>
              <a:t>...</a:t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4313" y="6203429"/>
            <a:ext cx="1590675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Fremtidens digitale vandværk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838200" y="1489975"/>
            <a:ext cx="10515600" cy="512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dirty="0"/>
              <a:t>Projektet skal munde ud i et fuldskala bud på, hvordan mindre privatejede vandforsyninger skal se ud i en fremtid med mulighed for:</a:t>
            </a:r>
            <a:endParaRPr sz="36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sikker og kosteffektiv forsyning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altid rent vand uanset </a:t>
            </a:r>
            <a:r>
              <a:rPr lang="da-DK" sz="3100" dirty="0" err="1"/>
              <a:t>råvandsressourcen</a:t>
            </a:r>
            <a:endParaRPr sz="3100" dirty="0"/>
          </a:p>
          <a:p>
            <a:pPr marL="1371600" lvl="1" indent="-425450">
              <a:spcBef>
                <a:spcPts val="0"/>
              </a:spcBef>
              <a:buSzPts val="3100"/>
              <a:buFont typeface="Arial"/>
              <a:buChar char="○"/>
            </a:pPr>
            <a:r>
              <a:rPr lang="da-DK" sz="3100" dirty="0"/>
              <a:t>vidtgående brug af digitalisering og automatisering</a:t>
            </a:r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videregående vandbehandling (herunder blødgøring)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mere lokal forankring og samarbejde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øget miljøkvalitet og renere energiforbrug</a:t>
            </a:r>
            <a:endParaRPr sz="3100" dirty="0"/>
          </a:p>
          <a:p>
            <a:pPr marL="1371600" lvl="1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da-DK" sz="3100" dirty="0"/>
              <a:t>endnu mere fokus på effekt af </a:t>
            </a:r>
            <a:r>
              <a:rPr lang="da-DK" sz="3100" dirty="0" err="1"/>
              <a:t>FNs</a:t>
            </a:r>
            <a:r>
              <a:rPr lang="da-DK" sz="3100" dirty="0"/>
              <a:t> verdensmål</a:t>
            </a:r>
            <a:endParaRPr sz="3100" dirty="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675" y="2589500"/>
            <a:ext cx="9906901" cy="38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838200" y="2089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Princip for rensning af drikkevandet i Borup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1366650" y="2703450"/>
            <a:ext cx="1159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Indvinding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2650025" y="1957000"/>
            <a:ext cx="1845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Beluftning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Iltning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Afblæsning(metan)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4437400" y="1604300"/>
            <a:ext cx="1663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dirty="0">
                <a:latin typeface="Calibri"/>
                <a:ea typeface="Calibri"/>
                <a:cs typeface="Calibri"/>
                <a:sym typeface="Calibri"/>
              </a:rPr>
              <a:t>Filtrering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Jernfjernelse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Ammonium-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reduktion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6101200" y="1754250"/>
            <a:ext cx="1663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dirty="0">
                <a:latin typeface="Calibri"/>
                <a:ea typeface="Calibri"/>
                <a:cs typeface="Calibri"/>
                <a:sym typeface="Calibri"/>
              </a:rPr>
              <a:t>Blødgøring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 dirty="0">
                <a:latin typeface="Calibri"/>
                <a:ea typeface="Calibri"/>
                <a:cs typeface="Calibri"/>
                <a:sym typeface="Calibri"/>
              </a:rPr>
              <a:t>Kalkreduktion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547400" y="208785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Rentvandsbeholder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da-DK" sz="1200">
                <a:latin typeface="Calibri"/>
                <a:ea typeface="Calibri"/>
                <a:cs typeface="Calibri"/>
                <a:sym typeface="Calibri"/>
              </a:rPr>
              <a:t>Forbrugsudsligning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9325800" y="258950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Udpumpning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Tryksætning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9656500" y="3569800"/>
            <a:ext cx="2028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>
                <a:latin typeface="Calibri"/>
                <a:ea typeface="Calibri"/>
                <a:cs typeface="Calibri"/>
                <a:sym typeface="Calibri"/>
              </a:rPr>
              <a:t>UV behandling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da-DK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Hygiejnisk sikkerhed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23"/>
          <p:cNvCxnSpPr/>
          <p:nvPr/>
        </p:nvCxnSpPr>
        <p:spPr>
          <a:xfrm>
            <a:off x="2202825" y="3182875"/>
            <a:ext cx="197700" cy="6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3"/>
          <p:cNvCxnSpPr/>
          <p:nvPr/>
        </p:nvCxnSpPr>
        <p:spPr>
          <a:xfrm>
            <a:off x="3830225" y="2724325"/>
            <a:ext cx="395700" cy="35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3"/>
          <p:cNvCxnSpPr/>
          <p:nvPr/>
        </p:nvCxnSpPr>
        <p:spPr>
          <a:xfrm>
            <a:off x="5232850" y="2571475"/>
            <a:ext cx="162000" cy="5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3"/>
          <p:cNvCxnSpPr/>
          <p:nvPr/>
        </p:nvCxnSpPr>
        <p:spPr>
          <a:xfrm flipH="1">
            <a:off x="6383550" y="2391650"/>
            <a:ext cx="180000" cy="6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3"/>
          <p:cNvCxnSpPr/>
          <p:nvPr/>
        </p:nvCxnSpPr>
        <p:spPr>
          <a:xfrm flipH="1">
            <a:off x="8029150" y="2604450"/>
            <a:ext cx="413100" cy="50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3"/>
          <p:cNvCxnSpPr/>
          <p:nvPr/>
        </p:nvCxnSpPr>
        <p:spPr>
          <a:xfrm flipH="1">
            <a:off x="8582300" y="2877625"/>
            <a:ext cx="737700" cy="8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3"/>
          <p:cNvCxnSpPr/>
          <p:nvPr/>
        </p:nvCxnSpPr>
        <p:spPr>
          <a:xfrm rot="10800000">
            <a:off x="8910100" y="3704500"/>
            <a:ext cx="746400" cy="1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2F098F5D-FC40-40F6-816A-6C6EAD179711}"/>
              </a:ext>
            </a:extLst>
          </p:cNvPr>
          <p:cNvSpPr txBox="1"/>
          <p:nvPr/>
        </p:nvSpPr>
        <p:spPr>
          <a:xfrm>
            <a:off x="9204694" y="5045361"/>
            <a:ext cx="3591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Kapacitet:</a:t>
            </a:r>
          </a:p>
          <a:p>
            <a:r>
              <a:rPr lang="da-DK" dirty="0">
                <a:solidFill>
                  <a:schemeClr val="tx1"/>
                </a:solidFill>
              </a:rPr>
              <a:t>  500.000 m</a:t>
            </a:r>
            <a:r>
              <a:rPr lang="da-DK" baseline="30000" dirty="0">
                <a:solidFill>
                  <a:schemeClr val="tx1"/>
                </a:solidFill>
              </a:rPr>
              <a:t>3</a:t>
            </a:r>
            <a:r>
              <a:rPr lang="da-DK" dirty="0">
                <a:solidFill>
                  <a:schemeClr val="tx1"/>
                </a:solidFill>
              </a:rPr>
              <a:t>/år</a:t>
            </a:r>
          </a:p>
          <a:p>
            <a:r>
              <a:rPr lang="da-DK" dirty="0">
                <a:solidFill>
                  <a:schemeClr val="tx1"/>
                </a:solidFill>
              </a:rPr>
              <a:t>  Max 155 m</a:t>
            </a:r>
            <a:r>
              <a:rPr lang="da-DK" baseline="30000" dirty="0">
                <a:solidFill>
                  <a:schemeClr val="tx1"/>
                </a:solidFill>
              </a:rPr>
              <a:t>3</a:t>
            </a:r>
            <a:r>
              <a:rPr lang="da-DK" dirty="0">
                <a:solidFill>
                  <a:schemeClr val="tx1"/>
                </a:solidFill>
              </a:rPr>
              <a:t>/time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CARIX anlæg til blødgøring</a:t>
            </a:r>
            <a:endParaRPr dirty="0"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00" y="1492025"/>
            <a:ext cx="7530700" cy="50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0070C0"/>
              </a:buClr>
              <a:buSzPts val="4400"/>
            </a:pPr>
            <a:r>
              <a:rPr lang="da-DK" dirty="0">
                <a:solidFill>
                  <a:srgbClr val="0070C0"/>
                </a:solidFill>
              </a:rPr>
              <a:t>Hvorfor CARIX?</a:t>
            </a:r>
            <a:endParaRPr dirty="0"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Ingen brug af kemi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Automatisk proces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Lave variable omkostninger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00B050"/>
                </a:solidFill>
              </a:rPr>
              <a:t>Mulighed for udledning af spildevand til recipient</a:t>
            </a: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endParaRPr lang="da-DK" sz="3200" dirty="0">
              <a:solidFill>
                <a:srgbClr val="000000"/>
              </a:solidFill>
            </a:endParaRPr>
          </a:p>
          <a:p>
            <a:pPr lvl="0" indent="-406400">
              <a:buClr>
                <a:srgbClr val="4472C4"/>
              </a:buClr>
              <a:buSzPts val="2800"/>
              <a:buFont typeface="Wingdings" panose="05000000000000000000" pitchFamily="2" charset="2"/>
              <a:buChar char="ü"/>
            </a:pPr>
            <a:r>
              <a:rPr lang="da-DK" sz="3200" dirty="0">
                <a:solidFill>
                  <a:srgbClr val="FF0000"/>
                </a:solidFill>
              </a:rPr>
              <a:t>Høj investering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164" y="5298627"/>
            <a:ext cx="2272886" cy="108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13" y="5589875"/>
            <a:ext cx="2272875" cy="306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9425" y="5896713"/>
            <a:ext cx="5188575" cy="70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98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da-DK"/>
              <a:t>Bygnings idé</a:t>
            </a:r>
            <a:endParaRPr/>
          </a:p>
        </p:txBody>
      </p:sp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375"/>
            <a:ext cx="11425074" cy="47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375" y="212797"/>
            <a:ext cx="7492176" cy="33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7EC6C-FA2B-45F4-AB6E-D8207E4D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59D5C22-6154-4CBD-A560-9B9E6D85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37102"/>
            <a:ext cx="9701396" cy="6895102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750F9E-0B81-4215-AEED-EF50620D1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79454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579</Words>
  <Application>Microsoft Office PowerPoint</Application>
  <PresentationFormat>Widescreen</PresentationFormat>
  <Paragraphs>119</Paragraphs>
  <Slides>22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Noto Sans Symbols</vt:lpstr>
      <vt:lpstr>Wingdings</vt:lpstr>
      <vt:lpstr>Office-tema</vt:lpstr>
      <vt:lpstr>1_Office-tema</vt:lpstr>
      <vt:lpstr>Fremtidens Digitale Vandværk</vt:lpstr>
      <vt:lpstr>Hvorfor nyt vandværk?</vt:lpstr>
      <vt:lpstr>“Fremtidens digitale vandværk”</vt:lpstr>
      <vt:lpstr>Fremtidens digitale vandværk</vt:lpstr>
      <vt:lpstr>Princip for rensning af drikkevandet i Borup</vt:lpstr>
      <vt:lpstr>CARIX anlæg til blødgøring</vt:lpstr>
      <vt:lpstr>Hvorfor CARIX?</vt:lpstr>
      <vt:lpstr>Bygnings idé</vt:lpstr>
      <vt:lpstr>PowerPoint-præsentation</vt:lpstr>
      <vt:lpstr>PowerPoint-præsentation</vt:lpstr>
      <vt:lpstr>Digitalisering</vt:lpstr>
      <vt:lpstr>PowerPoint-præsentation</vt:lpstr>
      <vt:lpstr>Større datamængder</vt:lpstr>
      <vt:lpstr>Bæredygtighed - det nye Borup Vandværk</vt:lpstr>
      <vt:lpstr>Bæredygtighed - det nye Borup Vandværk</vt:lpstr>
      <vt:lpstr>Bæredygtighed - det nye Borup Vandværk</vt:lpstr>
      <vt:lpstr>Samarbejde</vt:lpstr>
      <vt:lpstr>Projektmodel</vt:lpstr>
      <vt:lpstr>Økonomi – vandpris i dag og fremover (2021)</vt:lpstr>
      <vt:lpstr>Økonomi – vandpris i dag og fremover (2021)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Borgermøde Nyt Borup Vandværk</dc:title>
  <dc:creator>cf</dc:creator>
  <cp:lastModifiedBy>Claus Fertin</cp:lastModifiedBy>
  <cp:revision>36</cp:revision>
  <cp:lastPrinted>2021-04-21T10:48:31Z</cp:lastPrinted>
  <dcterms:modified xsi:type="dcterms:W3CDTF">2023-10-02T08:22:13Z</dcterms:modified>
</cp:coreProperties>
</file>